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Bloc" panose="020C0803040004000204" charset="0"/>
      <p:regular r:id="rId11"/>
    </p:embeddedFont>
    <p:embeddedFont>
      <p:font typeface="Bloc Heavy" panose="020B0604020202020204" charset="0"/>
      <p:regular r:id="rId12"/>
    </p:embeddedFont>
    <p:embeddedFont>
      <p:font typeface="Canva Sans" panose="020B0604020202020204" charset="0"/>
      <p:regular r:id="rId13"/>
    </p:embeddedFont>
    <p:embeddedFont>
      <p:font typeface="Canva Sans Bold" panose="020B0604020202020204" charset="0"/>
      <p:regular r:id="rId14"/>
    </p:embeddedFont>
    <p:embeddedFont>
      <p:font typeface="Montserrat" panose="00000500000000000000" pitchFamily="2" charset="0"/>
      <p:regular r:id="rId15"/>
      <p:bold r:id="rId16"/>
      <p:italic r:id="rId17"/>
      <p:boldItalic r:id="rId18"/>
    </p:embeddedFont>
    <p:embeddedFont>
      <p:font typeface="Montserrat Bold" panose="00000800000000000000" pitchFamily="2" charset="0"/>
      <p:regular r:id="rId19"/>
      <p:bold r:id="rId20"/>
    </p:embeddedFont>
    <p:embeddedFont>
      <p:font typeface="Montserrat Medium" panose="00000600000000000000" pitchFamily="2" charset="0"/>
      <p:regular r:id="rId21"/>
      <p:italic r:id="rId22"/>
    </p:embeddedFont>
    <p:embeddedFont>
      <p:font typeface="Montserrat Semi-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construction.mates.org.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333" r="-33333"/>
            </a:stretch>
          </a:blipFill>
        </p:spPr>
        <p:txBody>
          <a:bodyPr/>
          <a:lstStyle/>
          <a:p>
            <a:endParaRPr lang="en-AU"/>
          </a:p>
        </p:txBody>
      </p:sp>
      <p:sp>
        <p:nvSpPr>
          <p:cNvPr id="3" name="AutoShape 3"/>
          <p:cNvSpPr/>
          <p:nvPr/>
        </p:nvSpPr>
        <p:spPr>
          <a:xfrm>
            <a:off x="1028700" y="6085784"/>
            <a:ext cx="8238058" cy="0"/>
          </a:xfrm>
          <a:prstGeom prst="line">
            <a:avLst/>
          </a:prstGeom>
          <a:ln w="66675" cap="flat">
            <a:solidFill>
              <a:srgbClr val="2254C5"/>
            </a:solidFill>
            <a:prstDash val="solid"/>
            <a:headEnd type="none" w="sm" len="sm"/>
            <a:tailEnd type="none" w="sm" len="sm"/>
          </a:ln>
        </p:spPr>
        <p:txBody>
          <a:bodyPr/>
          <a:lstStyle/>
          <a:p>
            <a:endParaRPr lang="en-AU"/>
          </a:p>
        </p:txBody>
      </p:sp>
      <p:sp>
        <p:nvSpPr>
          <p:cNvPr id="4" name="Freeform 4"/>
          <p:cNvSpPr/>
          <p:nvPr/>
        </p:nvSpPr>
        <p:spPr>
          <a:xfrm>
            <a:off x="3590326" y="8760225"/>
            <a:ext cx="100703" cy="130783"/>
          </a:xfrm>
          <a:custGeom>
            <a:avLst/>
            <a:gdLst/>
            <a:ahLst/>
            <a:cxnLst/>
            <a:rect l="l" t="t" r="r" b="b"/>
            <a:pathLst>
              <a:path w="100703" h="130783">
                <a:moveTo>
                  <a:pt x="0" y="0"/>
                </a:moveTo>
                <a:lnTo>
                  <a:pt x="100703" y="0"/>
                </a:lnTo>
                <a:lnTo>
                  <a:pt x="100703" y="130783"/>
                </a:lnTo>
                <a:lnTo>
                  <a:pt x="0" y="13078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AU"/>
          </a:p>
        </p:txBody>
      </p:sp>
      <p:sp>
        <p:nvSpPr>
          <p:cNvPr id="5" name="Freeform 5"/>
          <p:cNvSpPr/>
          <p:nvPr/>
        </p:nvSpPr>
        <p:spPr>
          <a:xfrm>
            <a:off x="10042241" y="1028700"/>
            <a:ext cx="7730383" cy="1702421"/>
          </a:xfrm>
          <a:custGeom>
            <a:avLst/>
            <a:gdLst/>
            <a:ahLst/>
            <a:cxnLst/>
            <a:rect l="l" t="t" r="r" b="b"/>
            <a:pathLst>
              <a:path w="7730383" h="1702421">
                <a:moveTo>
                  <a:pt x="0" y="0"/>
                </a:moveTo>
                <a:lnTo>
                  <a:pt x="7730383" y="0"/>
                </a:lnTo>
                <a:lnTo>
                  <a:pt x="7730383" y="1702421"/>
                </a:lnTo>
                <a:lnTo>
                  <a:pt x="0" y="1702421"/>
                </a:lnTo>
                <a:lnTo>
                  <a:pt x="0" y="0"/>
                </a:lnTo>
                <a:close/>
              </a:path>
            </a:pathLst>
          </a:custGeom>
          <a:blipFill>
            <a:blip r:embed="rId4"/>
            <a:stretch>
              <a:fillRect/>
            </a:stretch>
          </a:blipFill>
        </p:spPr>
        <p:txBody>
          <a:bodyPr/>
          <a:lstStyle/>
          <a:p>
            <a:endParaRPr lang="en-AU"/>
          </a:p>
        </p:txBody>
      </p:sp>
      <p:sp>
        <p:nvSpPr>
          <p:cNvPr id="6" name="Freeform 6"/>
          <p:cNvSpPr/>
          <p:nvPr/>
        </p:nvSpPr>
        <p:spPr>
          <a:xfrm>
            <a:off x="12364388" y="2679661"/>
            <a:ext cx="5378389" cy="7607339"/>
          </a:xfrm>
          <a:custGeom>
            <a:avLst/>
            <a:gdLst/>
            <a:ahLst/>
            <a:cxnLst/>
            <a:rect l="l" t="t" r="r" b="b"/>
            <a:pathLst>
              <a:path w="5378389" h="7607339">
                <a:moveTo>
                  <a:pt x="0" y="0"/>
                </a:moveTo>
                <a:lnTo>
                  <a:pt x="5378389" y="0"/>
                </a:lnTo>
                <a:lnTo>
                  <a:pt x="5378389" y="7607339"/>
                </a:lnTo>
                <a:lnTo>
                  <a:pt x="0" y="7607339"/>
                </a:lnTo>
                <a:lnTo>
                  <a:pt x="0" y="0"/>
                </a:lnTo>
                <a:close/>
              </a:path>
            </a:pathLst>
          </a:custGeom>
          <a:blipFill>
            <a:blip r:embed="rId5"/>
            <a:stretch>
              <a:fillRect/>
            </a:stretch>
          </a:blipFill>
        </p:spPr>
        <p:txBody>
          <a:bodyPr/>
          <a:lstStyle/>
          <a:p>
            <a:endParaRPr lang="en-AU"/>
          </a:p>
        </p:txBody>
      </p:sp>
      <p:sp>
        <p:nvSpPr>
          <p:cNvPr id="7" name="Freeform 7"/>
          <p:cNvSpPr/>
          <p:nvPr/>
        </p:nvSpPr>
        <p:spPr>
          <a:xfrm>
            <a:off x="1028700" y="7023599"/>
            <a:ext cx="5378389" cy="2988529"/>
          </a:xfrm>
          <a:custGeom>
            <a:avLst/>
            <a:gdLst/>
            <a:ahLst/>
            <a:cxnLst/>
            <a:rect l="l" t="t" r="r" b="b"/>
            <a:pathLst>
              <a:path w="5378389" h="2988529">
                <a:moveTo>
                  <a:pt x="0" y="0"/>
                </a:moveTo>
                <a:lnTo>
                  <a:pt x="5378389" y="0"/>
                </a:lnTo>
                <a:lnTo>
                  <a:pt x="5378389" y="2988529"/>
                </a:lnTo>
                <a:lnTo>
                  <a:pt x="0" y="2988529"/>
                </a:lnTo>
                <a:lnTo>
                  <a:pt x="0" y="0"/>
                </a:lnTo>
                <a:close/>
              </a:path>
            </a:pathLst>
          </a:custGeom>
          <a:blipFill>
            <a:blip r:embed="rId6"/>
            <a:stretch>
              <a:fillRect t="-36936" b="-117614"/>
            </a:stretch>
          </a:blipFill>
        </p:spPr>
        <p:txBody>
          <a:bodyPr/>
          <a:lstStyle/>
          <a:p>
            <a:endParaRPr lang="en-AU"/>
          </a:p>
        </p:txBody>
      </p:sp>
      <p:sp>
        <p:nvSpPr>
          <p:cNvPr id="8" name="Freeform 8"/>
          <p:cNvSpPr/>
          <p:nvPr/>
        </p:nvSpPr>
        <p:spPr>
          <a:xfrm>
            <a:off x="7027233" y="7399052"/>
            <a:ext cx="5078034" cy="2237623"/>
          </a:xfrm>
          <a:custGeom>
            <a:avLst/>
            <a:gdLst/>
            <a:ahLst/>
            <a:cxnLst/>
            <a:rect l="l" t="t" r="r" b="b"/>
            <a:pathLst>
              <a:path w="5078034" h="2237623">
                <a:moveTo>
                  <a:pt x="0" y="0"/>
                </a:moveTo>
                <a:lnTo>
                  <a:pt x="5078034" y="0"/>
                </a:lnTo>
                <a:lnTo>
                  <a:pt x="5078034" y="2237623"/>
                </a:lnTo>
                <a:lnTo>
                  <a:pt x="0" y="2237623"/>
                </a:lnTo>
                <a:lnTo>
                  <a:pt x="0" y="0"/>
                </a:lnTo>
                <a:close/>
              </a:path>
            </a:pathLst>
          </a:custGeom>
          <a:blipFill>
            <a:blip r:embed="rId7"/>
            <a:stretch>
              <a:fillRect/>
            </a:stretch>
          </a:blipFill>
        </p:spPr>
        <p:txBody>
          <a:bodyPr/>
          <a:lstStyle/>
          <a:p>
            <a:endParaRPr lang="en-AU"/>
          </a:p>
        </p:txBody>
      </p:sp>
      <p:sp>
        <p:nvSpPr>
          <p:cNvPr id="9" name="TextBox 9"/>
          <p:cNvSpPr txBox="1"/>
          <p:nvPr/>
        </p:nvSpPr>
        <p:spPr>
          <a:xfrm>
            <a:off x="575752" y="895350"/>
            <a:ext cx="8568248" cy="3071989"/>
          </a:xfrm>
          <a:prstGeom prst="rect">
            <a:avLst/>
          </a:prstGeom>
        </p:spPr>
        <p:txBody>
          <a:bodyPr lIns="0" tIns="0" rIns="0" bIns="0" rtlCol="0" anchor="t">
            <a:spAutoFit/>
          </a:bodyPr>
          <a:lstStyle/>
          <a:p>
            <a:pPr algn="ctr">
              <a:lnSpc>
                <a:spcPts val="8119"/>
              </a:lnSpc>
            </a:pPr>
            <a:r>
              <a:rPr lang="en-US" sz="5799">
                <a:solidFill>
                  <a:srgbClr val="044EFF"/>
                </a:solidFill>
                <a:latin typeface="Bloc"/>
                <a:ea typeface="Bloc"/>
                <a:cs typeface="Bloc"/>
                <a:sym typeface="Bloc"/>
              </a:rPr>
              <a:t>Master Plumbers Association Tasmania</a:t>
            </a:r>
          </a:p>
          <a:p>
            <a:pPr algn="ctr">
              <a:lnSpc>
                <a:spcPts val="8119"/>
              </a:lnSpc>
            </a:pPr>
            <a:r>
              <a:rPr lang="en-US" sz="5799">
                <a:solidFill>
                  <a:srgbClr val="2254C5"/>
                </a:solidFill>
                <a:latin typeface="Bloc Heavy"/>
                <a:ea typeface="Bloc Heavy"/>
                <a:cs typeface="Bloc Heavy"/>
                <a:sym typeface="Bloc Heavy"/>
              </a:rPr>
              <a:t>Mental Health Project</a:t>
            </a:r>
          </a:p>
        </p:txBody>
      </p:sp>
      <p:sp>
        <p:nvSpPr>
          <p:cNvPr id="10" name="TextBox 10"/>
          <p:cNvSpPr txBox="1"/>
          <p:nvPr/>
        </p:nvSpPr>
        <p:spPr>
          <a:xfrm>
            <a:off x="3930746" y="3910189"/>
            <a:ext cx="1858260" cy="375337"/>
          </a:xfrm>
          <a:prstGeom prst="rect">
            <a:avLst/>
          </a:prstGeom>
        </p:spPr>
        <p:txBody>
          <a:bodyPr lIns="0" tIns="0" rIns="0" bIns="0" rtlCol="0" anchor="t">
            <a:spAutoFit/>
          </a:bodyPr>
          <a:lstStyle/>
          <a:p>
            <a:pPr algn="l">
              <a:lnSpc>
                <a:spcPts val="2940"/>
              </a:lnSpc>
            </a:pPr>
            <a:r>
              <a:rPr lang="en-US" sz="2100">
                <a:solidFill>
                  <a:srgbClr val="2254C5"/>
                </a:solidFill>
                <a:latin typeface="Bloc"/>
                <a:ea typeface="Bloc"/>
                <a:cs typeface="Bloc"/>
                <a:sym typeface="Bloc"/>
              </a:rPr>
              <a:t>February, 2026.</a:t>
            </a:r>
          </a:p>
        </p:txBody>
      </p:sp>
      <p:sp>
        <p:nvSpPr>
          <p:cNvPr id="11" name="TextBox 11"/>
          <p:cNvSpPr txBox="1"/>
          <p:nvPr/>
        </p:nvSpPr>
        <p:spPr>
          <a:xfrm>
            <a:off x="0" y="4246180"/>
            <a:ext cx="9825371" cy="1839604"/>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044EFF"/>
                </a:solidFill>
                <a:latin typeface="Bloc"/>
                <a:ea typeface="Bloc"/>
                <a:cs typeface="Bloc"/>
                <a:sym typeface="Bloc"/>
              </a:rPr>
              <a:t>Launch Date - World Plumbing Day March 11, 2026.</a:t>
            </a:r>
          </a:p>
        </p:txBody>
      </p:sp>
      <p:sp>
        <p:nvSpPr>
          <p:cNvPr id="12" name="TextBox 12"/>
          <p:cNvSpPr txBox="1"/>
          <p:nvPr/>
        </p:nvSpPr>
        <p:spPr>
          <a:xfrm>
            <a:off x="10042241" y="465436"/>
            <a:ext cx="7705277" cy="396249"/>
          </a:xfrm>
          <a:prstGeom prst="rect">
            <a:avLst/>
          </a:prstGeom>
        </p:spPr>
        <p:txBody>
          <a:bodyPr lIns="0" tIns="0" rIns="0" bIns="0" rtlCol="0" anchor="t">
            <a:spAutoFit/>
          </a:bodyPr>
          <a:lstStyle/>
          <a:p>
            <a:pPr marL="0" lvl="0" indent="0" algn="ctr">
              <a:lnSpc>
                <a:spcPts val="3359"/>
              </a:lnSpc>
              <a:spcBef>
                <a:spcPct val="0"/>
              </a:spcBef>
            </a:pPr>
            <a:r>
              <a:rPr lang="en-US" sz="2400" b="1">
                <a:solidFill>
                  <a:srgbClr val="000000"/>
                </a:solidFill>
                <a:latin typeface="Canva Sans Bold"/>
                <a:ea typeface="Canva Sans Bold"/>
                <a:cs typeface="Canva Sans Bold"/>
                <a:sym typeface="Canva Sans Bold"/>
              </a:rPr>
              <a:t>This project was made possible with the support of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793106"/>
            <a:ext cx="6437939" cy="0"/>
          </a:xfrm>
          <a:prstGeom prst="line">
            <a:avLst/>
          </a:prstGeom>
          <a:ln w="28575" cap="flat">
            <a:solidFill>
              <a:srgbClr val="2254C5"/>
            </a:solidFill>
            <a:prstDash val="solid"/>
            <a:headEnd type="none" w="sm" len="sm"/>
            <a:tailEnd type="none" w="sm" len="sm"/>
          </a:ln>
        </p:spPr>
        <p:txBody>
          <a:bodyPr/>
          <a:lstStyle/>
          <a:p>
            <a:endParaRPr lang="en-AU"/>
          </a:p>
        </p:txBody>
      </p:sp>
      <p:sp>
        <p:nvSpPr>
          <p:cNvPr id="3" name="Freeform 3"/>
          <p:cNvSpPr/>
          <p:nvPr/>
        </p:nvSpPr>
        <p:spPr>
          <a:xfrm>
            <a:off x="312427" y="3448881"/>
            <a:ext cx="6415299" cy="6275836"/>
          </a:xfrm>
          <a:custGeom>
            <a:avLst/>
            <a:gdLst/>
            <a:ahLst/>
            <a:cxnLst/>
            <a:rect l="l" t="t" r="r" b="b"/>
            <a:pathLst>
              <a:path w="6415299" h="6275836">
                <a:moveTo>
                  <a:pt x="0" y="0"/>
                </a:moveTo>
                <a:lnTo>
                  <a:pt x="6415300" y="0"/>
                </a:lnTo>
                <a:lnTo>
                  <a:pt x="6415300" y="6275837"/>
                </a:lnTo>
                <a:lnTo>
                  <a:pt x="0" y="6275837"/>
                </a:lnTo>
                <a:lnTo>
                  <a:pt x="0" y="0"/>
                </a:lnTo>
                <a:close/>
              </a:path>
            </a:pathLst>
          </a:custGeom>
          <a:blipFill>
            <a:blip r:embed="rId2"/>
            <a:stretch>
              <a:fillRect l="-534" t="-25223" r="-6679" b="-29865"/>
            </a:stretch>
          </a:blipFill>
        </p:spPr>
        <p:txBody>
          <a:bodyPr/>
          <a:lstStyle/>
          <a:p>
            <a:endParaRPr lang="en-AU"/>
          </a:p>
        </p:txBody>
      </p:sp>
      <p:sp>
        <p:nvSpPr>
          <p:cNvPr id="4" name="Freeform 4"/>
          <p:cNvSpPr/>
          <p:nvPr/>
        </p:nvSpPr>
        <p:spPr>
          <a:xfrm>
            <a:off x="6983989" y="5410392"/>
            <a:ext cx="2247055" cy="2036749"/>
          </a:xfrm>
          <a:custGeom>
            <a:avLst/>
            <a:gdLst/>
            <a:ahLst/>
            <a:cxnLst/>
            <a:rect l="l" t="t" r="r" b="b"/>
            <a:pathLst>
              <a:path w="2247055" h="2036749">
                <a:moveTo>
                  <a:pt x="0" y="0"/>
                </a:moveTo>
                <a:lnTo>
                  <a:pt x="2247055" y="0"/>
                </a:lnTo>
                <a:lnTo>
                  <a:pt x="2247055" y="2036749"/>
                </a:lnTo>
                <a:lnTo>
                  <a:pt x="0" y="2036749"/>
                </a:lnTo>
                <a:lnTo>
                  <a:pt x="0" y="0"/>
                </a:lnTo>
                <a:close/>
              </a:path>
            </a:pathLst>
          </a:custGeom>
          <a:blipFill>
            <a:blip r:embed="rId3"/>
            <a:stretch>
              <a:fillRect b="-10325"/>
            </a:stretch>
          </a:blipFill>
        </p:spPr>
        <p:txBody>
          <a:bodyPr/>
          <a:lstStyle/>
          <a:p>
            <a:endParaRPr lang="en-AU"/>
          </a:p>
        </p:txBody>
      </p:sp>
      <p:sp>
        <p:nvSpPr>
          <p:cNvPr id="5" name="Freeform 5"/>
          <p:cNvSpPr/>
          <p:nvPr/>
        </p:nvSpPr>
        <p:spPr>
          <a:xfrm>
            <a:off x="10718682" y="5363488"/>
            <a:ext cx="2130556" cy="2130556"/>
          </a:xfrm>
          <a:custGeom>
            <a:avLst/>
            <a:gdLst/>
            <a:ahLst/>
            <a:cxnLst/>
            <a:rect l="l" t="t" r="r" b="b"/>
            <a:pathLst>
              <a:path w="2130556" h="2130556">
                <a:moveTo>
                  <a:pt x="0" y="0"/>
                </a:moveTo>
                <a:lnTo>
                  <a:pt x="2130557" y="0"/>
                </a:lnTo>
                <a:lnTo>
                  <a:pt x="2130557" y="2130556"/>
                </a:lnTo>
                <a:lnTo>
                  <a:pt x="0" y="2130556"/>
                </a:lnTo>
                <a:lnTo>
                  <a:pt x="0" y="0"/>
                </a:lnTo>
                <a:close/>
              </a:path>
            </a:pathLst>
          </a:custGeom>
          <a:blipFill>
            <a:blip r:embed="rId4"/>
            <a:stretch>
              <a:fillRect/>
            </a:stretch>
          </a:blipFill>
        </p:spPr>
        <p:txBody>
          <a:bodyPr/>
          <a:lstStyle/>
          <a:p>
            <a:endParaRPr lang="en-AU"/>
          </a:p>
        </p:txBody>
      </p:sp>
      <p:sp>
        <p:nvSpPr>
          <p:cNvPr id="6" name="Freeform 6"/>
          <p:cNvSpPr/>
          <p:nvPr/>
        </p:nvSpPr>
        <p:spPr>
          <a:xfrm>
            <a:off x="14493969" y="5363488"/>
            <a:ext cx="1933283" cy="2130556"/>
          </a:xfrm>
          <a:custGeom>
            <a:avLst/>
            <a:gdLst/>
            <a:ahLst/>
            <a:cxnLst/>
            <a:rect l="l" t="t" r="r" b="b"/>
            <a:pathLst>
              <a:path w="1933283" h="2130556">
                <a:moveTo>
                  <a:pt x="0" y="0"/>
                </a:moveTo>
                <a:lnTo>
                  <a:pt x="1933283" y="0"/>
                </a:lnTo>
                <a:lnTo>
                  <a:pt x="1933283" y="2130556"/>
                </a:lnTo>
                <a:lnTo>
                  <a:pt x="0" y="2130556"/>
                </a:lnTo>
                <a:lnTo>
                  <a:pt x="0" y="0"/>
                </a:lnTo>
                <a:close/>
              </a:path>
            </a:pathLst>
          </a:custGeom>
          <a:blipFill>
            <a:blip r:embed="rId5"/>
            <a:stretch>
              <a:fillRect/>
            </a:stretch>
          </a:blipFill>
        </p:spPr>
        <p:txBody>
          <a:bodyPr/>
          <a:lstStyle/>
          <a:p>
            <a:endParaRPr lang="en-AU"/>
          </a:p>
        </p:txBody>
      </p:sp>
      <p:grpSp>
        <p:nvGrpSpPr>
          <p:cNvPr id="7" name="Group 7"/>
          <p:cNvGrpSpPr/>
          <p:nvPr/>
        </p:nvGrpSpPr>
        <p:grpSpPr>
          <a:xfrm>
            <a:off x="6564466" y="7687892"/>
            <a:ext cx="3086100" cy="2036826"/>
            <a:chOff x="0" y="0"/>
            <a:chExt cx="635000" cy="419100"/>
          </a:xfrm>
        </p:grpSpPr>
        <p:sp>
          <p:nvSpPr>
            <p:cNvPr id="8" name="Freeform 8"/>
            <p:cNvSpPr/>
            <p:nvPr/>
          </p:nvSpPr>
          <p:spPr>
            <a:xfrm>
              <a:off x="0" y="0"/>
              <a:ext cx="635000" cy="419100"/>
            </a:xfrm>
            <a:custGeom>
              <a:avLst/>
              <a:gdLst/>
              <a:ahLst/>
              <a:cxnLst/>
              <a:rect l="l" t="t" r="r" b="b"/>
              <a:pathLst>
                <a:path w="635000" h="4191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044EFF"/>
            </a:solidFill>
          </p:spPr>
          <p:txBody>
            <a:bodyPr/>
            <a:lstStyle/>
            <a:p>
              <a:endParaRPr lang="en-AU"/>
            </a:p>
          </p:txBody>
        </p:sp>
        <p:sp>
          <p:nvSpPr>
            <p:cNvPr id="9" name="TextBox 9"/>
            <p:cNvSpPr txBox="1"/>
            <p:nvPr/>
          </p:nvSpPr>
          <p:spPr>
            <a:xfrm>
              <a:off x="0" y="-28575"/>
              <a:ext cx="635000" cy="447675"/>
            </a:xfrm>
            <a:prstGeom prst="rect">
              <a:avLst/>
            </a:prstGeom>
          </p:spPr>
          <p:txBody>
            <a:bodyPr lIns="50800" tIns="50800" rIns="50800" bIns="50800" rtlCol="0" anchor="ctr"/>
            <a:lstStyle/>
            <a:p>
              <a:pPr algn="ctr">
                <a:lnSpc>
                  <a:spcPts val="2318"/>
                </a:lnSpc>
              </a:pPr>
              <a:r>
                <a:rPr lang="en-US" sz="1656" b="1">
                  <a:solidFill>
                    <a:srgbClr val="FFFFFF"/>
                  </a:solidFill>
                  <a:latin typeface="Montserrat Medium"/>
                  <a:ea typeface="Montserrat Medium"/>
                  <a:cs typeface="Montserrat Medium"/>
                  <a:sym typeface="Montserrat Medium"/>
                </a:rPr>
                <a:t>Natalie Kingston, MPATAS</a:t>
              </a:r>
            </a:p>
            <a:p>
              <a:pPr algn="ctr">
                <a:lnSpc>
                  <a:spcPts val="2318"/>
                </a:lnSpc>
              </a:pPr>
              <a:r>
                <a:rPr lang="en-US" sz="1656" b="1">
                  <a:solidFill>
                    <a:srgbClr val="FFFFFF"/>
                  </a:solidFill>
                  <a:latin typeface="Montserrat Medium"/>
                  <a:ea typeface="Montserrat Medium"/>
                  <a:cs typeface="Montserrat Medium"/>
                  <a:sym typeface="Montserrat Medium"/>
                </a:rPr>
                <a:t>Industry Engagement Officer</a:t>
              </a:r>
            </a:p>
          </p:txBody>
        </p:sp>
      </p:grpSp>
      <p:sp>
        <p:nvSpPr>
          <p:cNvPr id="10" name="TextBox 10"/>
          <p:cNvSpPr txBox="1"/>
          <p:nvPr/>
        </p:nvSpPr>
        <p:spPr>
          <a:xfrm>
            <a:off x="6727727" y="2579583"/>
            <a:ext cx="10800741" cy="2564830"/>
          </a:xfrm>
          <a:prstGeom prst="rect">
            <a:avLst/>
          </a:prstGeom>
        </p:spPr>
        <p:txBody>
          <a:bodyPr lIns="0" tIns="0" rIns="0" bIns="0" rtlCol="0" anchor="t">
            <a:spAutoFit/>
          </a:bodyPr>
          <a:lstStyle/>
          <a:p>
            <a:pPr algn="l">
              <a:lnSpc>
                <a:spcPts val="4064"/>
              </a:lnSpc>
            </a:pPr>
            <a:r>
              <a:rPr lang="en-US" sz="2903">
                <a:solidFill>
                  <a:srgbClr val="2254C5"/>
                </a:solidFill>
                <a:latin typeface="Bloc"/>
                <a:ea typeface="Bloc"/>
                <a:cs typeface="Bloc"/>
                <a:sym typeface="Bloc"/>
              </a:rPr>
              <a:t>Thanks to funding by Keystone Tasmania, Master Plumbers Association of Tasmania is proud to present an industry-focussed program to meet the needs of our plumbing businesses and employees. </a:t>
            </a:r>
          </a:p>
          <a:p>
            <a:pPr algn="l">
              <a:lnSpc>
                <a:spcPts val="4064"/>
              </a:lnSpc>
            </a:pPr>
            <a:endParaRPr lang="en-US" sz="2903">
              <a:solidFill>
                <a:srgbClr val="2254C5"/>
              </a:solidFill>
              <a:latin typeface="Bloc"/>
              <a:ea typeface="Bloc"/>
              <a:cs typeface="Bloc"/>
              <a:sym typeface="Bloc"/>
            </a:endParaRPr>
          </a:p>
          <a:p>
            <a:pPr algn="l">
              <a:lnSpc>
                <a:spcPts val="4064"/>
              </a:lnSpc>
            </a:pPr>
            <a:r>
              <a:rPr lang="en-US" sz="2903">
                <a:solidFill>
                  <a:srgbClr val="2254C5"/>
                </a:solidFill>
                <a:latin typeface="Bloc"/>
                <a:ea typeface="Bloc"/>
                <a:cs typeface="Bloc"/>
                <a:sym typeface="Bloc"/>
              </a:rPr>
              <a:t>Introducing: “ Get the Pressure Down for Mental Health” Project Team.</a:t>
            </a:r>
          </a:p>
        </p:txBody>
      </p:sp>
      <p:sp>
        <p:nvSpPr>
          <p:cNvPr id="11" name="TextBox 11"/>
          <p:cNvSpPr txBox="1"/>
          <p:nvPr/>
        </p:nvSpPr>
        <p:spPr>
          <a:xfrm>
            <a:off x="312427" y="1028700"/>
            <a:ext cx="10515858" cy="752436"/>
          </a:xfrm>
          <a:prstGeom prst="rect">
            <a:avLst/>
          </a:prstGeom>
        </p:spPr>
        <p:txBody>
          <a:bodyPr lIns="0" tIns="0" rIns="0" bIns="0" rtlCol="0" anchor="t">
            <a:spAutoFit/>
          </a:bodyPr>
          <a:lstStyle/>
          <a:p>
            <a:pPr algn="l">
              <a:lnSpc>
                <a:spcPts val="5849"/>
              </a:lnSpc>
            </a:pPr>
            <a:r>
              <a:rPr lang="en-US" sz="4999">
                <a:solidFill>
                  <a:srgbClr val="2254C5"/>
                </a:solidFill>
                <a:latin typeface="Bloc"/>
                <a:ea typeface="Bloc"/>
                <a:cs typeface="Bloc"/>
                <a:sym typeface="Bloc"/>
              </a:rPr>
              <a:t>Introducing our Mental Health  Project:</a:t>
            </a:r>
          </a:p>
        </p:txBody>
      </p:sp>
      <p:sp>
        <p:nvSpPr>
          <p:cNvPr id="12" name="TextBox 12"/>
          <p:cNvSpPr txBox="1"/>
          <p:nvPr/>
        </p:nvSpPr>
        <p:spPr>
          <a:xfrm>
            <a:off x="296340" y="216470"/>
            <a:ext cx="1858260" cy="272218"/>
          </a:xfrm>
          <a:prstGeom prst="rect">
            <a:avLst/>
          </a:prstGeom>
        </p:spPr>
        <p:txBody>
          <a:bodyPr lIns="0" tIns="0" rIns="0" bIns="0" rtlCol="0" anchor="t">
            <a:spAutoFit/>
          </a:bodyPr>
          <a:lstStyle/>
          <a:p>
            <a:pPr algn="l">
              <a:lnSpc>
                <a:spcPts val="2318"/>
              </a:lnSpc>
            </a:pPr>
            <a:r>
              <a:rPr lang="en-US" sz="1656" b="1">
                <a:solidFill>
                  <a:srgbClr val="2254C5"/>
                </a:solidFill>
                <a:latin typeface="Montserrat Medium"/>
                <a:ea typeface="Montserrat Medium"/>
                <a:cs typeface="Montserrat Medium"/>
                <a:sym typeface="Montserrat Medium"/>
              </a:rPr>
              <a:t>February, 2026</a:t>
            </a:r>
          </a:p>
        </p:txBody>
      </p:sp>
      <p:grpSp>
        <p:nvGrpSpPr>
          <p:cNvPr id="13" name="Group 13"/>
          <p:cNvGrpSpPr/>
          <p:nvPr/>
        </p:nvGrpSpPr>
        <p:grpSpPr>
          <a:xfrm>
            <a:off x="10240910" y="7713119"/>
            <a:ext cx="3086100" cy="2036826"/>
            <a:chOff x="0" y="0"/>
            <a:chExt cx="635000" cy="419100"/>
          </a:xfrm>
        </p:grpSpPr>
        <p:sp>
          <p:nvSpPr>
            <p:cNvPr id="14" name="Freeform 14"/>
            <p:cNvSpPr/>
            <p:nvPr/>
          </p:nvSpPr>
          <p:spPr>
            <a:xfrm>
              <a:off x="0" y="0"/>
              <a:ext cx="635000" cy="419100"/>
            </a:xfrm>
            <a:custGeom>
              <a:avLst/>
              <a:gdLst/>
              <a:ahLst/>
              <a:cxnLst/>
              <a:rect l="l" t="t" r="r" b="b"/>
              <a:pathLst>
                <a:path w="635000" h="4191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044EFF"/>
            </a:solidFill>
          </p:spPr>
          <p:txBody>
            <a:bodyPr/>
            <a:lstStyle/>
            <a:p>
              <a:endParaRPr lang="en-AU"/>
            </a:p>
          </p:txBody>
        </p:sp>
        <p:sp>
          <p:nvSpPr>
            <p:cNvPr id="15" name="TextBox 15"/>
            <p:cNvSpPr txBox="1"/>
            <p:nvPr/>
          </p:nvSpPr>
          <p:spPr>
            <a:xfrm>
              <a:off x="0" y="-28575"/>
              <a:ext cx="635000" cy="447675"/>
            </a:xfrm>
            <a:prstGeom prst="rect">
              <a:avLst/>
            </a:prstGeom>
          </p:spPr>
          <p:txBody>
            <a:bodyPr lIns="50800" tIns="50800" rIns="50800" bIns="50800" rtlCol="0" anchor="ctr"/>
            <a:lstStyle/>
            <a:p>
              <a:pPr algn="ctr">
                <a:lnSpc>
                  <a:spcPts val="2318"/>
                </a:lnSpc>
              </a:pPr>
              <a:r>
                <a:rPr lang="en-US" sz="1656" b="1">
                  <a:solidFill>
                    <a:srgbClr val="FFFFFF"/>
                  </a:solidFill>
                  <a:latin typeface="Montserrat Medium"/>
                  <a:ea typeface="Montserrat Medium"/>
                  <a:cs typeface="Montserrat Medium"/>
                  <a:sym typeface="Montserrat Medium"/>
                </a:rPr>
                <a:t>Fiona McCarthy, AIHS Certified OHS Professional</a:t>
              </a:r>
            </a:p>
            <a:p>
              <a:pPr algn="ctr">
                <a:lnSpc>
                  <a:spcPts val="2318"/>
                </a:lnSpc>
              </a:pPr>
              <a:r>
                <a:rPr lang="en-US" sz="1656" b="1">
                  <a:solidFill>
                    <a:srgbClr val="FFFFFF"/>
                  </a:solidFill>
                  <a:latin typeface="Montserrat Medium"/>
                  <a:ea typeface="Montserrat Medium"/>
                  <a:cs typeface="Montserrat Medium"/>
                  <a:sym typeface="Montserrat Medium"/>
                </a:rPr>
                <a:t>WorkPS Pty Ltd</a:t>
              </a:r>
            </a:p>
          </p:txBody>
        </p:sp>
      </p:grpSp>
      <p:grpSp>
        <p:nvGrpSpPr>
          <p:cNvPr id="16" name="Group 16"/>
          <p:cNvGrpSpPr/>
          <p:nvPr/>
        </p:nvGrpSpPr>
        <p:grpSpPr>
          <a:xfrm>
            <a:off x="13917560" y="7713119"/>
            <a:ext cx="3086100" cy="2036826"/>
            <a:chOff x="0" y="0"/>
            <a:chExt cx="635000" cy="419100"/>
          </a:xfrm>
        </p:grpSpPr>
        <p:sp>
          <p:nvSpPr>
            <p:cNvPr id="17" name="Freeform 17"/>
            <p:cNvSpPr/>
            <p:nvPr/>
          </p:nvSpPr>
          <p:spPr>
            <a:xfrm>
              <a:off x="0" y="0"/>
              <a:ext cx="635000" cy="419100"/>
            </a:xfrm>
            <a:custGeom>
              <a:avLst/>
              <a:gdLst/>
              <a:ahLst/>
              <a:cxnLst/>
              <a:rect l="l" t="t" r="r" b="b"/>
              <a:pathLst>
                <a:path w="635000" h="419100">
                  <a:moveTo>
                    <a:pt x="48997" y="0"/>
                  </a:moveTo>
                  <a:lnTo>
                    <a:pt x="586003" y="0"/>
                  </a:lnTo>
                  <a:cubicBezTo>
                    <a:pt x="598998" y="0"/>
                    <a:pt x="611460" y="5162"/>
                    <a:pt x="620649" y="14351"/>
                  </a:cubicBezTo>
                  <a:cubicBezTo>
                    <a:pt x="629838" y="23540"/>
                    <a:pt x="635000" y="36002"/>
                    <a:pt x="635000" y="48997"/>
                  </a:cubicBezTo>
                  <a:lnTo>
                    <a:pt x="635000" y="370103"/>
                  </a:lnTo>
                  <a:cubicBezTo>
                    <a:pt x="635000" y="383098"/>
                    <a:pt x="629838" y="395560"/>
                    <a:pt x="620649" y="404749"/>
                  </a:cubicBezTo>
                  <a:cubicBezTo>
                    <a:pt x="611460" y="413938"/>
                    <a:pt x="598998" y="419100"/>
                    <a:pt x="586003" y="419100"/>
                  </a:cubicBezTo>
                  <a:lnTo>
                    <a:pt x="48997" y="419100"/>
                  </a:lnTo>
                  <a:cubicBezTo>
                    <a:pt x="36002" y="419100"/>
                    <a:pt x="23540" y="413938"/>
                    <a:pt x="14351" y="404749"/>
                  </a:cubicBezTo>
                  <a:cubicBezTo>
                    <a:pt x="5162" y="395560"/>
                    <a:pt x="0" y="383098"/>
                    <a:pt x="0" y="370103"/>
                  </a:cubicBezTo>
                  <a:lnTo>
                    <a:pt x="0" y="48997"/>
                  </a:lnTo>
                  <a:cubicBezTo>
                    <a:pt x="0" y="36002"/>
                    <a:pt x="5162" y="23540"/>
                    <a:pt x="14351" y="14351"/>
                  </a:cubicBezTo>
                  <a:cubicBezTo>
                    <a:pt x="23540" y="5162"/>
                    <a:pt x="36002" y="0"/>
                    <a:pt x="48997" y="0"/>
                  </a:cubicBezTo>
                  <a:close/>
                </a:path>
              </a:pathLst>
            </a:custGeom>
            <a:solidFill>
              <a:srgbClr val="044EFF"/>
            </a:solidFill>
          </p:spPr>
          <p:txBody>
            <a:bodyPr/>
            <a:lstStyle/>
            <a:p>
              <a:endParaRPr lang="en-AU"/>
            </a:p>
          </p:txBody>
        </p:sp>
        <p:sp>
          <p:nvSpPr>
            <p:cNvPr id="18" name="TextBox 18"/>
            <p:cNvSpPr txBox="1"/>
            <p:nvPr/>
          </p:nvSpPr>
          <p:spPr>
            <a:xfrm>
              <a:off x="0" y="-28575"/>
              <a:ext cx="635000" cy="447675"/>
            </a:xfrm>
            <a:prstGeom prst="rect">
              <a:avLst/>
            </a:prstGeom>
          </p:spPr>
          <p:txBody>
            <a:bodyPr lIns="50800" tIns="50800" rIns="50800" bIns="50800" rtlCol="0" anchor="ctr"/>
            <a:lstStyle/>
            <a:p>
              <a:pPr algn="ctr">
                <a:lnSpc>
                  <a:spcPts val="2318"/>
                </a:lnSpc>
              </a:pPr>
              <a:r>
                <a:rPr lang="en-US" sz="1656" b="1">
                  <a:solidFill>
                    <a:srgbClr val="FFFFFF"/>
                  </a:solidFill>
                  <a:latin typeface="Montserrat Medium"/>
                  <a:ea typeface="Montserrat Medium"/>
                  <a:cs typeface="Montserrat Medium"/>
                  <a:sym typeface="Montserrat Medium"/>
                </a:rPr>
                <a:t>Gavin Evans </a:t>
              </a:r>
            </a:p>
            <a:p>
              <a:pPr algn="ctr">
                <a:lnSpc>
                  <a:spcPts val="2318"/>
                </a:lnSpc>
              </a:pPr>
              <a:r>
                <a:rPr lang="en-US" sz="1656" b="1">
                  <a:solidFill>
                    <a:srgbClr val="FFFFFF"/>
                  </a:solidFill>
                  <a:latin typeface="Montserrat Medium"/>
                  <a:ea typeface="Montserrat Medium"/>
                  <a:cs typeface="Montserrat Medium"/>
                  <a:sym typeface="Montserrat Medium"/>
                </a:rPr>
                <a:t>Artwork and Media Assets</a:t>
              </a:r>
            </a:p>
            <a:p>
              <a:pPr algn="ctr">
                <a:lnSpc>
                  <a:spcPts val="2318"/>
                </a:lnSpc>
              </a:pPr>
              <a:r>
                <a:rPr lang="en-US" sz="1656" b="1">
                  <a:solidFill>
                    <a:srgbClr val="FFFFFF"/>
                  </a:solidFill>
                  <a:latin typeface="Montserrat Medium"/>
                  <a:ea typeface="Montserrat Medium"/>
                  <a:cs typeface="Montserrat Medium"/>
                  <a:sym typeface="Montserrat Medium"/>
                </a:rPr>
                <a:t>“Gift of the Gav”</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AutoShape 2"/>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AU"/>
          </a:p>
        </p:txBody>
      </p:sp>
      <p:sp>
        <p:nvSpPr>
          <p:cNvPr id="3" name="AutoShape 3"/>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AU"/>
          </a:p>
        </p:txBody>
      </p:sp>
      <p:sp>
        <p:nvSpPr>
          <p:cNvPr id="4" name="Freeform 4"/>
          <p:cNvSpPr/>
          <p:nvPr/>
        </p:nvSpPr>
        <p:spPr>
          <a:xfrm>
            <a:off x="8232479" y="5340159"/>
            <a:ext cx="9569365" cy="4172222"/>
          </a:xfrm>
          <a:custGeom>
            <a:avLst/>
            <a:gdLst/>
            <a:ahLst/>
            <a:cxnLst/>
            <a:rect l="l" t="t" r="r" b="b"/>
            <a:pathLst>
              <a:path w="9569365" h="4172222">
                <a:moveTo>
                  <a:pt x="0" y="0"/>
                </a:moveTo>
                <a:lnTo>
                  <a:pt x="9569365" y="0"/>
                </a:lnTo>
                <a:lnTo>
                  <a:pt x="9569365" y="4172222"/>
                </a:lnTo>
                <a:lnTo>
                  <a:pt x="0" y="4172222"/>
                </a:lnTo>
                <a:lnTo>
                  <a:pt x="0" y="0"/>
                </a:lnTo>
                <a:close/>
              </a:path>
            </a:pathLst>
          </a:custGeom>
          <a:blipFill>
            <a:blip r:embed="rId2"/>
            <a:stretch>
              <a:fillRect/>
            </a:stretch>
          </a:blipFill>
        </p:spPr>
        <p:txBody>
          <a:bodyPr/>
          <a:lstStyle/>
          <a:p>
            <a:endParaRPr lang="en-AU"/>
          </a:p>
        </p:txBody>
      </p:sp>
      <p:sp>
        <p:nvSpPr>
          <p:cNvPr id="5" name="Freeform 5"/>
          <p:cNvSpPr/>
          <p:nvPr/>
        </p:nvSpPr>
        <p:spPr>
          <a:xfrm>
            <a:off x="1028700" y="5420912"/>
            <a:ext cx="5999284" cy="3999522"/>
          </a:xfrm>
          <a:custGeom>
            <a:avLst/>
            <a:gdLst/>
            <a:ahLst/>
            <a:cxnLst/>
            <a:rect l="l" t="t" r="r" b="b"/>
            <a:pathLst>
              <a:path w="5999284" h="3999522">
                <a:moveTo>
                  <a:pt x="0" y="0"/>
                </a:moveTo>
                <a:lnTo>
                  <a:pt x="5999284" y="0"/>
                </a:lnTo>
                <a:lnTo>
                  <a:pt x="5999284" y="3999522"/>
                </a:lnTo>
                <a:lnTo>
                  <a:pt x="0" y="3999522"/>
                </a:lnTo>
                <a:lnTo>
                  <a:pt x="0" y="0"/>
                </a:lnTo>
                <a:close/>
              </a:path>
            </a:pathLst>
          </a:custGeom>
          <a:blipFill>
            <a:blip r:embed="rId3"/>
            <a:stretch>
              <a:fillRect/>
            </a:stretch>
          </a:blipFill>
        </p:spPr>
        <p:txBody>
          <a:bodyPr/>
          <a:lstStyle/>
          <a:p>
            <a:endParaRPr lang="en-AU"/>
          </a:p>
        </p:txBody>
      </p:sp>
      <p:sp>
        <p:nvSpPr>
          <p:cNvPr id="6" name="TextBox 6"/>
          <p:cNvSpPr txBox="1"/>
          <p:nvPr/>
        </p:nvSpPr>
        <p:spPr>
          <a:xfrm>
            <a:off x="1028700" y="927657"/>
            <a:ext cx="9568716" cy="1071225"/>
          </a:xfrm>
          <a:prstGeom prst="rect">
            <a:avLst/>
          </a:prstGeom>
        </p:spPr>
        <p:txBody>
          <a:bodyPr lIns="0" tIns="0" rIns="0" bIns="0" rtlCol="0" anchor="t">
            <a:spAutoFit/>
          </a:bodyPr>
          <a:lstStyle/>
          <a:p>
            <a:pPr algn="l">
              <a:lnSpc>
                <a:spcPts val="8679"/>
              </a:lnSpc>
            </a:pPr>
            <a:r>
              <a:rPr lang="en-US" sz="6199">
                <a:solidFill>
                  <a:srgbClr val="FFFFFF"/>
                </a:solidFill>
                <a:latin typeface="Bloc Heavy"/>
                <a:ea typeface="Bloc Heavy"/>
                <a:cs typeface="Bloc Heavy"/>
                <a:sym typeface="Bloc Heavy"/>
              </a:rPr>
              <a:t>Why Mental Health?</a:t>
            </a:r>
          </a:p>
        </p:txBody>
      </p:sp>
      <p:sp>
        <p:nvSpPr>
          <p:cNvPr id="7" name="TextBox 7"/>
          <p:cNvSpPr txBox="1"/>
          <p:nvPr/>
        </p:nvSpPr>
        <p:spPr>
          <a:xfrm>
            <a:off x="281568" y="1554559"/>
            <a:ext cx="17724865" cy="3957642"/>
          </a:xfrm>
          <a:prstGeom prst="rect">
            <a:avLst/>
          </a:prstGeom>
        </p:spPr>
        <p:txBody>
          <a:bodyPr lIns="0" tIns="0" rIns="0" bIns="0" rtlCol="0" anchor="t">
            <a:spAutoFit/>
          </a:bodyPr>
          <a:lstStyle/>
          <a:p>
            <a:pPr algn="l">
              <a:lnSpc>
                <a:spcPts val="3919"/>
              </a:lnSpc>
            </a:pPr>
            <a:endParaRPr/>
          </a:p>
          <a:p>
            <a:pPr algn="l">
              <a:lnSpc>
                <a:spcPts val="3919"/>
              </a:lnSpc>
              <a:spcBef>
                <a:spcPct val="0"/>
              </a:spcBef>
            </a:pPr>
            <a:r>
              <a:rPr lang="en-US" sz="2799">
                <a:solidFill>
                  <a:srgbClr val="FFFFFF"/>
                </a:solidFill>
                <a:latin typeface="Bloc"/>
                <a:ea typeface="Bloc"/>
                <a:cs typeface="Bloc"/>
                <a:sym typeface="Bloc"/>
              </a:rPr>
              <a:t>Mental health skills, knowledge and access to resources are vitally important in today’s construction workforce, where safety and injury prevention are top of mind. They are also key to risk management in this highly regulated space. </a:t>
            </a:r>
          </a:p>
          <a:p>
            <a:pPr algn="l">
              <a:lnSpc>
                <a:spcPts val="3919"/>
              </a:lnSpc>
              <a:spcBef>
                <a:spcPct val="0"/>
              </a:spcBef>
            </a:pPr>
            <a:endParaRPr lang="en-US" sz="2799">
              <a:solidFill>
                <a:srgbClr val="FFFFFF"/>
              </a:solidFill>
              <a:latin typeface="Bloc"/>
              <a:ea typeface="Bloc"/>
              <a:cs typeface="Bloc"/>
              <a:sym typeface="Bloc"/>
            </a:endParaRPr>
          </a:p>
          <a:p>
            <a:pPr algn="l">
              <a:lnSpc>
                <a:spcPts val="3919"/>
              </a:lnSpc>
              <a:spcBef>
                <a:spcPct val="0"/>
              </a:spcBef>
            </a:pPr>
            <a:r>
              <a:rPr lang="en-US" sz="2799">
                <a:solidFill>
                  <a:srgbClr val="FFFFFF"/>
                </a:solidFill>
                <a:latin typeface="Bloc"/>
                <a:ea typeface="Bloc"/>
                <a:cs typeface="Bloc"/>
                <a:sym typeface="Bloc"/>
              </a:rPr>
              <a:t>The “Get the Pressure Down for Mental Health” program will enable businesses and employees to access free resources in digital or paper formats that put Mental Health at Work front of mind. The launch of the program is World Plumbing Day on March 11, 2026. This resource is intended as a starting point for engagement in mental health conversations at work.</a:t>
            </a:r>
          </a:p>
          <a:p>
            <a:pPr algn="l">
              <a:lnSpc>
                <a:spcPts val="3919"/>
              </a:lnSpc>
              <a:spcBef>
                <a:spcPct val="0"/>
              </a:spcBef>
            </a:pPr>
            <a:endParaRPr lang="en-US" sz="2799">
              <a:solidFill>
                <a:srgbClr val="FFFFFF"/>
              </a:solidFill>
              <a:latin typeface="Bloc"/>
              <a:ea typeface="Bloc"/>
              <a:cs typeface="Bloc"/>
              <a:sym typeface="Bloc"/>
            </a:endParaRPr>
          </a:p>
        </p:txBody>
      </p:sp>
      <p:sp>
        <p:nvSpPr>
          <p:cNvPr id="8" name="TextBox 8"/>
          <p:cNvSpPr txBox="1"/>
          <p:nvPr/>
        </p:nvSpPr>
        <p:spPr>
          <a:xfrm>
            <a:off x="1128293" y="5407426"/>
            <a:ext cx="5800099" cy="3943668"/>
          </a:xfrm>
          <a:prstGeom prst="rect">
            <a:avLst/>
          </a:prstGeom>
        </p:spPr>
        <p:txBody>
          <a:bodyPr lIns="0" tIns="0" rIns="0" bIns="0" rtlCol="0" anchor="t">
            <a:spAutoFit/>
          </a:bodyPr>
          <a:lstStyle/>
          <a:p>
            <a:pPr marL="0" lvl="0" indent="0" algn="l">
              <a:lnSpc>
                <a:spcPts val="6269"/>
              </a:lnSpc>
              <a:spcBef>
                <a:spcPct val="0"/>
              </a:spcBef>
            </a:pPr>
            <a:r>
              <a:rPr lang="en-US" sz="4478">
                <a:solidFill>
                  <a:srgbClr val="000000"/>
                </a:solidFill>
                <a:latin typeface="Bloc"/>
                <a:ea typeface="Bloc"/>
                <a:cs typeface="Bloc"/>
                <a:sym typeface="Bloc"/>
              </a:rPr>
              <a:t>We need to take serious action to prevent harm in the Construction Industry. Source: </a:t>
            </a:r>
            <a:r>
              <a:rPr lang="en-US" sz="4478" u="sng">
                <a:solidFill>
                  <a:srgbClr val="000000"/>
                </a:solidFill>
                <a:latin typeface="Bloc"/>
                <a:ea typeface="Bloc"/>
                <a:cs typeface="Bloc"/>
                <a:sym typeface="Bloc"/>
                <a:hlinkClick r:id="rId4" tooltip="https://construction.mates.org.au"/>
              </a:rPr>
              <a:t>Mates in Construction</a:t>
            </a:r>
            <a:r>
              <a:rPr lang="en-US" sz="4478">
                <a:solidFill>
                  <a:srgbClr val="000000"/>
                </a:solidFill>
                <a:latin typeface="Bloc"/>
                <a:ea typeface="Bloc"/>
                <a:cs typeface="Bloc"/>
                <a:sym typeface="Bloc"/>
              </a:rPr>
              <a:t> website.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4145" y="9719678"/>
            <a:ext cx="20443391" cy="0"/>
          </a:xfrm>
          <a:prstGeom prst="line">
            <a:avLst/>
          </a:prstGeom>
          <a:ln w="28575" cap="flat">
            <a:solidFill>
              <a:srgbClr val="2254C5"/>
            </a:solidFill>
            <a:prstDash val="solid"/>
            <a:headEnd type="none" w="sm" len="sm"/>
            <a:tailEnd type="none" w="sm" len="sm"/>
          </a:ln>
        </p:spPr>
        <p:txBody>
          <a:bodyPr/>
          <a:lstStyle/>
          <a:p>
            <a:endParaRPr lang="en-AU"/>
          </a:p>
        </p:txBody>
      </p:sp>
      <p:sp>
        <p:nvSpPr>
          <p:cNvPr id="3" name="AutoShape 3"/>
          <p:cNvSpPr/>
          <p:nvPr/>
        </p:nvSpPr>
        <p:spPr>
          <a:xfrm flipV="1">
            <a:off x="11850061" y="793106"/>
            <a:ext cx="6923190" cy="0"/>
          </a:xfrm>
          <a:prstGeom prst="line">
            <a:avLst/>
          </a:prstGeom>
          <a:ln w="28575" cap="flat">
            <a:solidFill>
              <a:srgbClr val="2254C5"/>
            </a:solidFill>
            <a:prstDash val="solid"/>
            <a:headEnd type="none" w="sm" len="sm"/>
            <a:tailEnd type="none" w="sm" len="sm"/>
          </a:ln>
        </p:spPr>
        <p:txBody>
          <a:bodyPr/>
          <a:lstStyle/>
          <a:p>
            <a:endParaRPr lang="en-AU"/>
          </a:p>
        </p:txBody>
      </p:sp>
      <p:sp>
        <p:nvSpPr>
          <p:cNvPr id="4" name="Freeform 4"/>
          <p:cNvSpPr/>
          <p:nvPr/>
        </p:nvSpPr>
        <p:spPr>
          <a:xfrm>
            <a:off x="7922479" y="4988048"/>
            <a:ext cx="7423512" cy="4603580"/>
          </a:xfrm>
          <a:custGeom>
            <a:avLst/>
            <a:gdLst/>
            <a:ahLst/>
            <a:cxnLst/>
            <a:rect l="l" t="t" r="r" b="b"/>
            <a:pathLst>
              <a:path w="7423512" h="4603580">
                <a:moveTo>
                  <a:pt x="0" y="0"/>
                </a:moveTo>
                <a:lnTo>
                  <a:pt x="7423512" y="0"/>
                </a:lnTo>
                <a:lnTo>
                  <a:pt x="7423512" y="4603580"/>
                </a:lnTo>
                <a:lnTo>
                  <a:pt x="0" y="4603580"/>
                </a:lnTo>
                <a:lnTo>
                  <a:pt x="0" y="0"/>
                </a:lnTo>
                <a:close/>
              </a:path>
            </a:pathLst>
          </a:custGeom>
          <a:blipFill>
            <a:blip r:embed="rId2"/>
            <a:stretch>
              <a:fillRect r="-426"/>
            </a:stretch>
          </a:blipFill>
        </p:spPr>
        <p:txBody>
          <a:bodyPr/>
          <a:lstStyle/>
          <a:p>
            <a:endParaRPr lang="en-AU"/>
          </a:p>
        </p:txBody>
      </p:sp>
      <p:sp>
        <p:nvSpPr>
          <p:cNvPr id="5" name="Freeform 5"/>
          <p:cNvSpPr/>
          <p:nvPr/>
        </p:nvSpPr>
        <p:spPr>
          <a:xfrm>
            <a:off x="778141" y="1538553"/>
            <a:ext cx="5703245" cy="8066824"/>
          </a:xfrm>
          <a:custGeom>
            <a:avLst/>
            <a:gdLst/>
            <a:ahLst/>
            <a:cxnLst/>
            <a:rect l="l" t="t" r="r" b="b"/>
            <a:pathLst>
              <a:path w="5703245" h="8066824">
                <a:moveTo>
                  <a:pt x="0" y="0"/>
                </a:moveTo>
                <a:lnTo>
                  <a:pt x="5703245" y="0"/>
                </a:lnTo>
                <a:lnTo>
                  <a:pt x="5703245" y="8066825"/>
                </a:lnTo>
                <a:lnTo>
                  <a:pt x="0" y="8066825"/>
                </a:lnTo>
                <a:lnTo>
                  <a:pt x="0" y="0"/>
                </a:lnTo>
                <a:close/>
              </a:path>
            </a:pathLst>
          </a:custGeom>
          <a:blipFill>
            <a:blip r:embed="rId3"/>
            <a:stretch>
              <a:fillRect/>
            </a:stretch>
          </a:blipFill>
        </p:spPr>
        <p:txBody>
          <a:bodyPr/>
          <a:lstStyle/>
          <a:p>
            <a:endParaRPr lang="en-AU"/>
          </a:p>
        </p:txBody>
      </p:sp>
      <p:sp>
        <p:nvSpPr>
          <p:cNvPr id="6" name="TextBox 6"/>
          <p:cNvSpPr txBox="1"/>
          <p:nvPr/>
        </p:nvSpPr>
        <p:spPr>
          <a:xfrm>
            <a:off x="778141" y="556813"/>
            <a:ext cx="6744515" cy="981740"/>
          </a:xfrm>
          <a:prstGeom prst="rect">
            <a:avLst/>
          </a:prstGeom>
        </p:spPr>
        <p:txBody>
          <a:bodyPr lIns="0" tIns="0" rIns="0" bIns="0" rtlCol="0" anchor="t">
            <a:spAutoFit/>
          </a:bodyPr>
          <a:lstStyle/>
          <a:p>
            <a:pPr algn="l">
              <a:lnSpc>
                <a:spcPts val="7840"/>
              </a:lnSpc>
            </a:pPr>
            <a:r>
              <a:rPr lang="en-US" sz="5600">
                <a:solidFill>
                  <a:srgbClr val="2254C5"/>
                </a:solidFill>
                <a:latin typeface="Bloc"/>
                <a:ea typeface="Bloc"/>
                <a:cs typeface="Bloc"/>
                <a:sym typeface="Bloc"/>
              </a:rPr>
              <a:t>Trigger Warning</a:t>
            </a:r>
          </a:p>
        </p:txBody>
      </p:sp>
      <p:sp>
        <p:nvSpPr>
          <p:cNvPr id="7" name="TextBox 7"/>
          <p:cNvSpPr txBox="1"/>
          <p:nvPr/>
        </p:nvSpPr>
        <p:spPr>
          <a:xfrm>
            <a:off x="7063615" y="1652594"/>
            <a:ext cx="10195685" cy="1091512"/>
          </a:xfrm>
          <a:prstGeom prst="rect">
            <a:avLst/>
          </a:prstGeom>
        </p:spPr>
        <p:txBody>
          <a:bodyPr lIns="0" tIns="0" rIns="0" bIns="0" rtlCol="0" anchor="t">
            <a:spAutoFit/>
          </a:bodyPr>
          <a:lstStyle/>
          <a:p>
            <a:pPr algn="l">
              <a:lnSpc>
                <a:spcPts val="4407"/>
              </a:lnSpc>
            </a:pPr>
            <a:r>
              <a:rPr lang="en-US" sz="3148" b="1">
                <a:solidFill>
                  <a:srgbClr val="2254C5"/>
                </a:solidFill>
                <a:latin typeface="Montserrat Semi-Bold"/>
                <a:ea typeface="Montserrat Semi-Bold"/>
                <a:cs typeface="Montserrat Semi-Bold"/>
                <a:sym typeface="Montserrat Semi-Bold"/>
              </a:rPr>
              <a:t> If you feel sad or upset during this presentation or afterwards, please reach out for help. </a:t>
            </a:r>
          </a:p>
        </p:txBody>
      </p:sp>
      <p:sp>
        <p:nvSpPr>
          <p:cNvPr id="8" name="TextBox 8"/>
          <p:cNvSpPr txBox="1"/>
          <p:nvPr/>
        </p:nvSpPr>
        <p:spPr>
          <a:xfrm>
            <a:off x="8031087" y="3010782"/>
            <a:ext cx="8260740" cy="1643915"/>
          </a:xfrm>
          <a:prstGeom prst="rect">
            <a:avLst/>
          </a:prstGeom>
        </p:spPr>
        <p:txBody>
          <a:bodyPr lIns="0" tIns="0" rIns="0" bIns="0" rtlCol="0" anchor="t">
            <a:spAutoFit/>
          </a:bodyPr>
          <a:lstStyle/>
          <a:p>
            <a:pPr algn="l">
              <a:lnSpc>
                <a:spcPts val="4407"/>
              </a:lnSpc>
            </a:pPr>
            <a:r>
              <a:rPr lang="en-US" sz="3148" b="1">
                <a:solidFill>
                  <a:srgbClr val="2254C5"/>
                </a:solidFill>
                <a:latin typeface="Montserrat Semi-Bold"/>
                <a:ea typeface="Montserrat Semi-Bold"/>
                <a:cs typeface="Montserrat Semi-Bold"/>
                <a:sym typeface="Montserrat Semi-Bold"/>
              </a:rPr>
              <a:t>OUR FACTSHEETS ALL CONTAIN A RESOURCE LIST: CHECK THEM OUT ON MPATAS.COM.AU</a:t>
            </a:r>
          </a:p>
        </p:txBody>
      </p:sp>
      <p:sp>
        <p:nvSpPr>
          <p:cNvPr id="9" name="TextBox 9"/>
          <p:cNvSpPr txBox="1"/>
          <p:nvPr/>
        </p:nvSpPr>
        <p:spPr>
          <a:xfrm>
            <a:off x="10192005" y="5487673"/>
            <a:ext cx="4128240" cy="2611063"/>
          </a:xfrm>
          <a:prstGeom prst="rect">
            <a:avLst/>
          </a:prstGeom>
        </p:spPr>
        <p:txBody>
          <a:bodyPr lIns="0" tIns="0" rIns="0" bIns="0" rtlCol="0" anchor="t">
            <a:spAutoFit/>
          </a:bodyPr>
          <a:lstStyle/>
          <a:p>
            <a:pPr marL="0" lvl="0" indent="0" algn="l">
              <a:lnSpc>
                <a:spcPts val="6859"/>
              </a:lnSpc>
              <a:spcBef>
                <a:spcPct val="0"/>
              </a:spcBef>
            </a:pPr>
            <a:r>
              <a:rPr lang="en-US" sz="4899">
                <a:solidFill>
                  <a:srgbClr val="000000"/>
                </a:solidFill>
                <a:latin typeface="Bloc Heavy"/>
                <a:ea typeface="Bloc Heavy"/>
                <a:cs typeface="Bloc Heavy"/>
                <a:sym typeface="Bloc Heavy"/>
              </a:rPr>
              <a:t>Here is the resource page!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36262" y="1416536"/>
            <a:ext cx="3726964" cy="372696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54C5"/>
            </a:solidFill>
          </p:spPr>
          <p:txBody>
            <a:bodyPr/>
            <a:lstStyle/>
            <a:p>
              <a:endParaRPr lang="en-AU"/>
            </a:p>
          </p:txBody>
        </p:sp>
      </p:grpSp>
      <p:grpSp>
        <p:nvGrpSpPr>
          <p:cNvPr id="4" name="Group 4"/>
          <p:cNvGrpSpPr/>
          <p:nvPr/>
        </p:nvGrpSpPr>
        <p:grpSpPr>
          <a:xfrm>
            <a:off x="13970522" y="5143500"/>
            <a:ext cx="3602938" cy="360293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54C5"/>
            </a:solidFill>
          </p:spPr>
          <p:txBody>
            <a:bodyPr/>
            <a:lstStyle/>
            <a:p>
              <a:endParaRPr lang="en-AU"/>
            </a:p>
          </p:txBody>
        </p:sp>
      </p:grpSp>
      <p:sp>
        <p:nvSpPr>
          <p:cNvPr id="6" name="AutoShape 6"/>
          <p:cNvSpPr/>
          <p:nvPr/>
        </p:nvSpPr>
        <p:spPr>
          <a:xfrm>
            <a:off x="-1024145" y="9719678"/>
            <a:ext cx="20443391" cy="0"/>
          </a:xfrm>
          <a:prstGeom prst="line">
            <a:avLst/>
          </a:prstGeom>
          <a:ln w="28575" cap="flat">
            <a:solidFill>
              <a:srgbClr val="2254C5"/>
            </a:solidFill>
            <a:prstDash val="solid"/>
            <a:headEnd type="none" w="sm" len="sm"/>
            <a:tailEnd type="none" w="sm" len="sm"/>
          </a:ln>
        </p:spPr>
        <p:txBody>
          <a:bodyPr/>
          <a:lstStyle/>
          <a:p>
            <a:endParaRPr lang="en-AU"/>
          </a:p>
        </p:txBody>
      </p:sp>
      <p:sp>
        <p:nvSpPr>
          <p:cNvPr id="7" name="AutoShape 7"/>
          <p:cNvSpPr/>
          <p:nvPr/>
        </p:nvSpPr>
        <p:spPr>
          <a:xfrm flipV="1">
            <a:off x="11850061" y="793106"/>
            <a:ext cx="6923190" cy="0"/>
          </a:xfrm>
          <a:prstGeom prst="line">
            <a:avLst/>
          </a:prstGeom>
          <a:ln w="28575" cap="flat">
            <a:solidFill>
              <a:srgbClr val="2254C5"/>
            </a:solidFill>
            <a:prstDash val="solid"/>
            <a:headEnd type="none" w="sm" len="sm"/>
            <a:tailEnd type="none" w="sm" len="sm"/>
          </a:ln>
        </p:spPr>
        <p:txBody>
          <a:bodyPr/>
          <a:lstStyle/>
          <a:p>
            <a:endParaRPr lang="en-AU"/>
          </a:p>
        </p:txBody>
      </p:sp>
      <p:sp>
        <p:nvSpPr>
          <p:cNvPr id="8" name="Freeform 8"/>
          <p:cNvSpPr/>
          <p:nvPr/>
        </p:nvSpPr>
        <p:spPr>
          <a:xfrm>
            <a:off x="10168258" y="5304858"/>
            <a:ext cx="3363607" cy="3072925"/>
          </a:xfrm>
          <a:custGeom>
            <a:avLst/>
            <a:gdLst/>
            <a:ahLst/>
            <a:cxnLst/>
            <a:rect l="l" t="t" r="r" b="b"/>
            <a:pathLst>
              <a:path w="3363607" h="3072925">
                <a:moveTo>
                  <a:pt x="0" y="0"/>
                </a:moveTo>
                <a:lnTo>
                  <a:pt x="3363607" y="0"/>
                </a:lnTo>
                <a:lnTo>
                  <a:pt x="3363607" y="3072925"/>
                </a:lnTo>
                <a:lnTo>
                  <a:pt x="0" y="3072925"/>
                </a:lnTo>
                <a:lnTo>
                  <a:pt x="0" y="0"/>
                </a:lnTo>
                <a:close/>
              </a:path>
            </a:pathLst>
          </a:custGeom>
          <a:blipFill>
            <a:blip r:embed="rId2"/>
            <a:stretch>
              <a:fillRect/>
            </a:stretch>
          </a:blipFill>
        </p:spPr>
        <p:txBody>
          <a:bodyPr/>
          <a:lstStyle/>
          <a:p>
            <a:endParaRPr lang="en-AU"/>
          </a:p>
        </p:txBody>
      </p:sp>
      <p:sp>
        <p:nvSpPr>
          <p:cNvPr id="9" name="Freeform 9"/>
          <p:cNvSpPr/>
          <p:nvPr/>
        </p:nvSpPr>
        <p:spPr>
          <a:xfrm>
            <a:off x="13763225" y="1786446"/>
            <a:ext cx="4317478" cy="3048679"/>
          </a:xfrm>
          <a:custGeom>
            <a:avLst/>
            <a:gdLst/>
            <a:ahLst/>
            <a:cxnLst/>
            <a:rect l="l" t="t" r="r" b="b"/>
            <a:pathLst>
              <a:path w="4317478" h="3048679">
                <a:moveTo>
                  <a:pt x="0" y="0"/>
                </a:moveTo>
                <a:lnTo>
                  <a:pt x="4317478" y="0"/>
                </a:lnTo>
                <a:lnTo>
                  <a:pt x="4317478" y="3048679"/>
                </a:lnTo>
                <a:lnTo>
                  <a:pt x="0" y="3048679"/>
                </a:lnTo>
                <a:lnTo>
                  <a:pt x="0" y="0"/>
                </a:lnTo>
                <a:close/>
              </a:path>
            </a:pathLst>
          </a:custGeom>
          <a:blipFill>
            <a:blip r:embed="rId3"/>
            <a:stretch>
              <a:fillRect/>
            </a:stretch>
          </a:blipFill>
        </p:spPr>
        <p:txBody>
          <a:bodyPr/>
          <a:lstStyle/>
          <a:p>
            <a:endParaRPr lang="en-AU"/>
          </a:p>
        </p:txBody>
      </p:sp>
      <p:sp>
        <p:nvSpPr>
          <p:cNvPr id="10" name="TextBox 10"/>
          <p:cNvSpPr txBox="1"/>
          <p:nvPr/>
        </p:nvSpPr>
        <p:spPr>
          <a:xfrm>
            <a:off x="1468039" y="1938359"/>
            <a:ext cx="6500607" cy="2289781"/>
          </a:xfrm>
          <a:prstGeom prst="rect">
            <a:avLst/>
          </a:prstGeom>
        </p:spPr>
        <p:txBody>
          <a:bodyPr lIns="0" tIns="0" rIns="0" bIns="0" rtlCol="0" anchor="t">
            <a:spAutoFit/>
          </a:bodyPr>
          <a:lstStyle/>
          <a:p>
            <a:pPr algn="l">
              <a:lnSpc>
                <a:spcPts val="8784"/>
              </a:lnSpc>
            </a:pPr>
            <a:r>
              <a:rPr lang="en-US" sz="8963" b="1">
                <a:solidFill>
                  <a:srgbClr val="2254C5"/>
                </a:solidFill>
                <a:latin typeface="Montserrat Bold"/>
                <a:ea typeface="Montserrat Bold"/>
                <a:cs typeface="Montserrat Bold"/>
                <a:sym typeface="Montserrat Bold"/>
              </a:rPr>
              <a:t>Project Goals: </a:t>
            </a:r>
          </a:p>
        </p:txBody>
      </p:sp>
      <p:sp>
        <p:nvSpPr>
          <p:cNvPr id="11" name="TextBox 11"/>
          <p:cNvSpPr txBox="1"/>
          <p:nvPr/>
        </p:nvSpPr>
        <p:spPr>
          <a:xfrm>
            <a:off x="805185" y="4721505"/>
            <a:ext cx="7826315" cy="4357081"/>
          </a:xfrm>
          <a:prstGeom prst="rect">
            <a:avLst/>
          </a:prstGeom>
        </p:spPr>
        <p:txBody>
          <a:bodyPr lIns="0" tIns="0" rIns="0" bIns="0" rtlCol="0" anchor="t">
            <a:spAutoFit/>
          </a:bodyPr>
          <a:lstStyle/>
          <a:p>
            <a:pPr algn="l">
              <a:lnSpc>
                <a:spcPts val="3422"/>
              </a:lnSpc>
            </a:pPr>
            <a:r>
              <a:rPr lang="en-US" sz="2100">
                <a:solidFill>
                  <a:srgbClr val="2254C5"/>
                </a:solidFill>
                <a:latin typeface="Bloc Heavy"/>
                <a:ea typeface="Bloc Heavy"/>
                <a:cs typeface="Bloc Heavy"/>
                <a:sym typeface="Bloc Heavy"/>
              </a:rPr>
              <a:t> 1.To show the importance of mental health at work </a:t>
            </a:r>
          </a:p>
          <a:p>
            <a:pPr algn="l">
              <a:lnSpc>
                <a:spcPts val="3422"/>
              </a:lnSpc>
            </a:pPr>
            <a:r>
              <a:rPr lang="en-US" sz="2100">
                <a:solidFill>
                  <a:srgbClr val="2254C5"/>
                </a:solidFill>
                <a:latin typeface="Bloc Heavy"/>
                <a:ea typeface="Bloc Heavy"/>
                <a:cs typeface="Bloc Heavy"/>
                <a:sym typeface="Bloc Heavy"/>
              </a:rPr>
              <a:t>2.To improve our ability to identify and respond to a mental health challenge </a:t>
            </a:r>
          </a:p>
          <a:p>
            <a:pPr algn="l">
              <a:lnSpc>
                <a:spcPts val="3422"/>
              </a:lnSpc>
            </a:pPr>
            <a:r>
              <a:rPr lang="en-US" sz="2100">
                <a:solidFill>
                  <a:srgbClr val="2254C5"/>
                </a:solidFill>
                <a:latin typeface="Bloc Heavy"/>
                <a:ea typeface="Bloc Heavy"/>
                <a:cs typeface="Bloc Heavy"/>
                <a:sym typeface="Bloc Heavy"/>
              </a:rPr>
              <a:t>3.To improve our confidence to seek mental health support, when we need it </a:t>
            </a:r>
          </a:p>
          <a:p>
            <a:pPr algn="l">
              <a:lnSpc>
                <a:spcPts val="3422"/>
              </a:lnSpc>
            </a:pPr>
            <a:r>
              <a:rPr lang="en-US" sz="2100">
                <a:solidFill>
                  <a:srgbClr val="2254C5"/>
                </a:solidFill>
                <a:latin typeface="Bloc Heavy"/>
                <a:ea typeface="Bloc Heavy"/>
                <a:cs typeface="Bloc Heavy"/>
                <a:sym typeface="Bloc Heavy"/>
              </a:rPr>
              <a:t>4.To improve our confidence to talk about mental health issues </a:t>
            </a:r>
          </a:p>
          <a:p>
            <a:pPr algn="l">
              <a:lnSpc>
                <a:spcPts val="3422"/>
              </a:lnSpc>
            </a:pPr>
            <a:r>
              <a:rPr lang="en-US" sz="2100">
                <a:solidFill>
                  <a:srgbClr val="2254C5"/>
                </a:solidFill>
                <a:latin typeface="Bloc Heavy"/>
                <a:ea typeface="Bloc Heavy"/>
                <a:cs typeface="Bloc Heavy"/>
                <a:sym typeface="Bloc Heavy"/>
              </a:rPr>
              <a:t>5.To improve business knowledge of how to manage workplace psychosocial hazards.</a:t>
            </a:r>
          </a:p>
          <a:p>
            <a:pPr algn="l">
              <a:lnSpc>
                <a:spcPts val="3312"/>
              </a:lnSpc>
              <a:spcBef>
                <a:spcPct val="0"/>
              </a:spcBef>
            </a:pPr>
            <a:endParaRPr lang="en-US" sz="2100">
              <a:solidFill>
                <a:srgbClr val="2254C5"/>
              </a:solidFill>
              <a:latin typeface="Bloc Heavy"/>
              <a:ea typeface="Bloc Heavy"/>
              <a:cs typeface="Bloc Heavy"/>
              <a:sym typeface="Bloc Heavy"/>
            </a:endParaRPr>
          </a:p>
        </p:txBody>
      </p:sp>
      <p:sp>
        <p:nvSpPr>
          <p:cNvPr id="12" name="TextBox 12"/>
          <p:cNvSpPr txBox="1"/>
          <p:nvPr/>
        </p:nvSpPr>
        <p:spPr>
          <a:xfrm>
            <a:off x="10168258" y="1729296"/>
            <a:ext cx="2949326" cy="375337"/>
          </a:xfrm>
          <a:prstGeom prst="rect">
            <a:avLst/>
          </a:prstGeom>
        </p:spPr>
        <p:txBody>
          <a:bodyPr lIns="0" tIns="0" rIns="0" bIns="0" rtlCol="0" anchor="t">
            <a:spAutoFit/>
          </a:bodyPr>
          <a:lstStyle/>
          <a:p>
            <a:pPr algn="ctr">
              <a:lnSpc>
                <a:spcPts val="2940"/>
              </a:lnSpc>
            </a:pPr>
            <a:r>
              <a:rPr lang="en-US" sz="2100">
                <a:solidFill>
                  <a:srgbClr val="FFFFFF"/>
                </a:solidFill>
                <a:latin typeface="Bloc"/>
                <a:ea typeface="Bloc"/>
                <a:cs typeface="Bloc"/>
                <a:sym typeface="Bloc"/>
              </a:rPr>
              <a:t>Factsheets:</a:t>
            </a:r>
          </a:p>
        </p:txBody>
      </p:sp>
      <p:sp>
        <p:nvSpPr>
          <p:cNvPr id="13" name="TextBox 13"/>
          <p:cNvSpPr txBox="1"/>
          <p:nvPr/>
        </p:nvSpPr>
        <p:spPr>
          <a:xfrm>
            <a:off x="10408733" y="2176516"/>
            <a:ext cx="2650699" cy="2966883"/>
          </a:xfrm>
          <a:prstGeom prst="rect">
            <a:avLst/>
          </a:prstGeom>
        </p:spPr>
        <p:txBody>
          <a:bodyPr lIns="0" tIns="0" rIns="0" bIns="0" rtlCol="0" anchor="t">
            <a:spAutoFit/>
          </a:bodyPr>
          <a:lstStyle/>
          <a:p>
            <a:pPr algn="ctr">
              <a:lnSpc>
                <a:spcPts val="1821"/>
              </a:lnSpc>
            </a:pPr>
            <a:r>
              <a:rPr lang="en-US" sz="1300" b="1">
                <a:solidFill>
                  <a:srgbClr val="FFFFFF"/>
                </a:solidFill>
                <a:latin typeface="Montserrat Bold"/>
                <a:ea typeface="Montserrat Bold"/>
                <a:cs typeface="Montserrat Bold"/>
                <a:sym typeface="Montserrat Bold"/>
              </a:rPr>
              <a:t>Double-sided with resources on every factsheet page 2.</a:t>
            </a:r>
            <a:r>
              <a:rPr lang="en-US" sz="1300">
                <a:solidFill>
                  <a:srgbClr val="FFFFFF"/>
                </a:solidFill>
                <a:latin typeface="Montserrat"/>
                <a:ea typeface="Montserrat"/>
                <a:cs typeface="Montserrat"/>
                <a:sym typeface="Montserrat"/>
              </a:rPr>
              <a:t>  </a:t>
            </a:r>
          </a:p>
          <a:p>
            <a:pPr marL="280841" lvl="1" indent="-140421" algn="ctr">
              <a:lnSpc>
                <a:spcPts val="1821"/>
              </a:lnSpc>
              <a:buFont typeface="Arial"/>
              <a:buChar char="•"/>
            </a:pPr>
            <a:r>
              <a:rPr lang="en-US" sz="1300">
                <a:solidFill>
                  <a:srgbClr val="FFFFFF"/>
                </a:solidFill>
                <a:latin typeface="Montserrat"/>
                <a:ea typeface="Montserrat"/>
                <a:cs typeface="Montserrat"/>
                <a:sym typeface="Montserrat"/>
              </a:rPr>
              <a:t>Why Mental Health at Work?</a:t>
            </a:r>
          </a:p>
          <a:p>
            <a:pPr marL="280841" lvl="1" indent="-140421" algn="ctr">
              <a:lnSpc>
                <a:spcPts val="1821"/>
              </a:lnSpc>
              <a:buFont typeface="Arial"/>
              <a:buChar char="•"/>
            </a:pPr>
            <a:r>
              <a:rPr lang="en-US" sz="1300">
                <a:solidFill>
                  <a:srgbClr val="FFFFFF"/>
                </a:solidFill>
                <a:latin typeface="Montserrat"/>
                <a:ea typeface="Montserrat"/>
                <a:cs typeface="Montserrat"/>
                <a:sym typeface="Montserrat"/>
              </a:rPr>
              <a:t>3 Top Tips for Mentally Safe Work</a:t>
            </a:r>
          </a:p>
          <a:p>
            <a:pPr marL="280841" lvl="1" indent="-140421" algn="ctr">
              <a:lnSpc>
                <a:spcPts val="1821"/>
              </a:lnSpc>
              <a:buFont typeface="Arial"/>
              <a:buChar char="•"/>
            </a:pPr>
            <a:r>
              <a:rPr lang="en-US" sz="1300">
                <a:solidFill>
                  <a:srgbClr val="FFFFFF"/>
                </a:solidFill>
                <a:latin typeface="Montserrat"/>
                <a:ea typeface="Montserrat"/>
                <a:cs typeface="Montserrat"/>
                <a:sym typeface="Montserrat"/>
              </a:rPr>
              <a:t>Manage Psychosocial Hazards</a:t>
            </a:r>
          </a:p>
          <a:p>
            <a:pPr marL="280841" lvl="1" indent="-140421" algn="ctr">
              <a:lnSpc>
                <a:spcPts val="1821"/>
              </a:lnSpc>
              <a:buFont typeface="Arial"/>
              <a:buChar char="•"/>
            </a:pPr>
            <a:r>
              <a:rPr lang="en-US" sz="1300">
                <a:solidFill>
                  <a:srgbClr val="FFFFFF"/>
                </a:solidFill>
                <a:latin typeface="Montserrat"/>
                <a:ea typeface="Montserrat"/>
                <a:cs typeface="Montserrat"/>
                <a:sym typeface="Montserrat"/>
              </a:rPr>
              <a:t>Talking Mental Health with Workmates</a:t>
            </a:r>
          </a:p>
          <a:p>
            <a:pPr marL="280841" lvl="1" indent="-140421" algn="ctr">
              <a:lnSpc>
                <a:spcPts val="1821"/>
              </a:lnSpc>
              <a:buFont typeface="Arial"/>
              <a:buChar char="•"/>
            </a:pPr>
            <a:r>
              <a:rPr lang="en-US" sz="1300">
                <a:solidFill>
                  <a:srgbClr val="FFFFFF"/>
                </a:solidFill>
                <a:latin typeface="Montserrat"/>
                <a:ea typeface="Montserrat"/>
                <a:cs typeface="Montserrat"/>
                <a:sym typeface="Montserrat"/>
              </a:rPr>
              <a:t>Respect@Work - Gender and Sex-based harassment‘</a:t>
            </a:r>
          </a:p>
          <a:p>
            <a:pPr algn="ctr">
              <a:lnSpc>
                <a:spcPts val="1821"/>
              </a:lnSpc>
            </a:pPr>
            <a:endParaRPr lang="en-US" sz="1300">
              <a:solidFill>
                <a:srgbClr val="FFFFFF"/>
              </a:solidFill>
              <a:latin typeface="Montserrat"/>
              <a:ea typeface="Montserrat"/>
              <a:cs typeface="Montserrat"/>
              <a:sym typeface="Montserrat"/>
            </a:endParaRPr>
          </a:p>
        </p:txBody>
      </p:sp>
      <p:sp>
        <p:nvSpPr>
          <p:cNvPr id="14" name="TextBox 14"/>
          <p:cNvSpPr txBox="1"/>
          <p:nvPr/>
        </p:nvSpPr>
        <p:spPr>
          <a:xfrm>
            <a:off x="14254039" y="5715944"/>
            <a:ext cx="2828607" cy="2469863"/>
          </a:xfrm>
          <a:prstGeom prst="rect">
            <a:avLst/>
          </a:prstGeom>
        </p:spPr>
        <p:txBody>
          <a:bodyPr lIns="0" tIns="0" rIns="0" bIns="0" rtlCol="0" anchor="t">
            <a:spAutoFit/>
          </a:bodyPr>
          <a:lstStyle/>
          <a:p>
            <a:pPr marL="302259" lvl="1" indent="-151129" algn="ctr">
              <a:lnSpc>
                <a:spcPts val="1959"/>
              </a:lnSpc>
              <a:buFont typeface="Arial"/>
              <a:buChar char="•"/>
            </a:pPr>
            <a:r>
              <a:rPr lang="en-US" sz="1399">
                <a:solidFill>
                  <a:srgbClr val="FFFFFF"/>
                </a:solidFill>
                <a:latin typeface="Montserrat"/>
                <a:ea typeface="Montserrat"/>
                <a:cs typeface="Montserrat"/>
                <a:sym typeface="Montserrat"/>
              </a:rPr>
              <a:t>Toolbox Talk to run at workplaces</a:t>
            </a:r>
          </a:p>
          <a:p>
            <a:pPr marL="302259" lvl="1" indent="-151129" algn="ctr">
              <a:lnSpc>
                <a:spcPts val="1959"/>
              </a:lnSpc>
              <a:buFont typeface="Arial"/>
              <a:buChar char="•"/>
            </a:pPr>
            <a:r>
              <a:rPr lang="en-US" sz="1399">
                <a:solidFill>
                  <a:srgbClr val="FFFFFF"/>
                </a:solidFill>
                <a:latin typeface="Montserrat"/>
                <a:ea typeface="Montserrat"/>
                <a:cs typeface="Montserrat"/>
                <a:sym typeface="Montserrat"/>
              </a:rPr>
              <a:t>Mental Health Resources available  in Tasmania in digital and paper formats</a:t>
            </a:r>
          </a:p>
          <a:p>
            <a:pPr marL="302259" lvl="1" indent="-151129" algn="ctr">
              <a:lnSpc>
                <a:spcPts val="1959"/>
              </a:lnSpc>
              <a:buFont typeface="Arial"/>
              <a:buChar char="•"/>
            </a:pPr>
            <a:r>
              <a:rPr lang="en-US" sz="1399">
                <a:solidFill>
                  <a:srgbClr val="FFFFFF"/>
                </a:solidFill>
                <a:latin typeface="Montserrat"/>
                <a:ea typeface="Montserrat"/>
                <a:cs typeface="Montserrat"/>
                <a:sym typeface="Montserrat"/>
              </a:rPr>
              <a:t>Evidence-informed information in readable and usable formats</a:t>
            </a:r>
          </a:p>
          <a:p>
            <a:pPr marL="302259" lvl="1" indent="-151129" algn="ctr">
              <a:lnSpc>
                <a:spcPts val="1959"/>
              </a:lnSpc>
              <a:buFont typeface="Arial"/>
              <a:buChar char="•"/>
            </a:pPr>
            <a:r>
              <a:rPr lang="en-US" sz="1399">
                <a:solidFill>
                  <a:srgbClr val="FFFFFF"/>
                </a:solidFill>
                <a:latin typeface="Montserrat"/>
                <a:ea typeface="Montserrat"/>
                <a:cs typeface="Montserrat"/>
                <a:sym typeface="Montserrat"/>
              </a:rPr>
              <a:t>Media resources to attract attention and engagement.</a:t>
            </a:r>
          </a:p>
        </p:txBody>
      </p:sp>
      <p:sp>
        <p:nvSpPr>
          <p:cNvPr id="15" name="TextBox 15"/>
          <p:cNvSpPr txBox="1"/>
          <p:nvPr/>
        </p:nvSpPr>
        <p:spPr>
          <a:xfrm>
            <a:off x="14171401" y="5306583"/>
            <a:ext cx="2993883" cy="375337"/>
          </a:xfrm>
          <a:prstGeom prst="rect">
            <a:avLst/>
          </a:prstGeom>
        </p:spPr>
        <p:txBody>
          <a:bodyPr lIns="0" tIns="0" rIns="0" bIns="0" rtlCol="0" anchor="t">
            <a:spAutoFit/>
          </a:bodyPr>
          <a:lstStyle/>
          <a:p>
            <a:pPr algn="ctr">
              <a:lnSpc>
                <a:spcPts val="2940"/>
              </a:lnSpc>
            </a:pPr>
            <a:r>
              <a:rPr lang="en-US" sz="2100">
                <a:solidFill>
                  <a:srgbClr val="FFFFFF"/>
                </a:solidFill>
                <a:latin typeface="Bloc"/>
                <a:ea typeface="Bloc"/>
                <a:cs typeface="Bloc"/>
                <a:sym typeface="Bloc"/>
              </a:rPr>
              <a:t>Resources:</a:t>
            </a:r>
          </a:p>
        </p:txBody>
      </p:sp>
      <p:sp>
        <p:nvSpPr>
          <p:cNvPr id="16" name="TextBox 16"/>
          <p:cNvSpPr txBox="1"/>
          <p:nvPr/>
        </p:nvSpPr>
        <p:spPr>
          <a:xfrm>
            <a:off x="1468039" y="656975"/>
            <a:ext cx="1419633" cy="272261"/>
          </a:xfrm>
          <a:prstGeom prst="rect">
            <a:avLst/>
          </a:prstGeom>
        </p:spPr>
        <p:txBody>
          <a:bodyPr lIns="0" tIns="0" rIns="0" bIns="0" rtlCol="0" anchor="t">
            <a:spAutoFit/>
          </a:bodyPr>
          <a:lstStyle/>
          <a:p>
            <a:pPr algn="l">
              <a:lnSpc>
                <a:spcPts val="2318"/>
              </a:lnSpc>
            </a:pPr>
            <a:r>
              <a:rPr lang="en-US" sz="1656" b="1">
                <a:solidFill>
                  <a:srgbClr val="2254C5"/>
                </a:solidFill>
                <a:latin typeface="Montserrat Bold"/>
                <a:ea typeface="Montserrat Bold"/>
                <a:cs typeface="Montserrat Bold"/>
                <a:sym typeface="Montserrat Bold"/>
              </a:rPr>
              <a:t>Rimberio</a:t>
            </a:r>
          </a:p>
        </p:txBody>
      </p:sp>
      <p:sp>
        <p:nvSpPr>
          <p:cNvPr id="17" name="TextBox 17"/>
          <p:cNvSpPr txBox="1"/>
          <p:nvPr/>
        </p:nvSpPr>
        <p:spPr>
          <a:xfrm>
            <a:off x="5193724" y="656975"/>
            <a:ext cx="1858260" cy="272261"/>
          </a:xfrm>
          <a:prstGeom prst="rect">
            <a:avLst/>
          </a:prstGeom>
        </p:spPr>
        <p:txBody>
          <a:bodyPr lIns="0" tIns="0" rIns="0" bIns="0" rtlCol="0" anchor="t">
            <a:spAutoFit/>
          </a:bodyPr>
          <a:lstStyle/>
          <a:p>
            <a:pPr algn="l">
              <a:lnSpc>
                <a:spcPts val="2318"/>
              </a:lnSpc>
            </a:pPr>
            <a:r>
              <a:rPr lang="en-US" sz="1656" b="1">
                <a:solidFill>
                  <a:srgbClr val="2254C5"/>
                </a:solidFill>
                <a:latin typeface="Montserrat Medium"/>
                <a:ea typeface="Montserrat Medium"/>
                <a:cs typeface="Montserrat Medium"/>
                <a:sym typeface="Montserrat Medium"/>
              </a:rPr>
              <a:t>June 13, 2038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AutoShape 2"/>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AU"/>
          </a:p>
        </p:txBody>
      </p:sp>
      <p:sp>
        <p:nvSpPr>
          <p:cNvPr id="3" name="AutoShape 3"/>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AU"/>
          </a:p>
        </p:txBody>
      </p:sp>
      <p:sp>
        <p:nvSpPr>
          <p:cNvPr id="4" name="Freeform 4"/>
          <p:cNvSpPr/>
          <p:nvPr/>
        </p:nvSpPr>
        <p:spPr>
          <a:xfrm>
            <a:off x="10159087" y="855321"/>
            <a:ext cx="6223115" cy="8802142"/>
          </a:xfrm>
          <a:custGeom>
            <a:avLst/>
            <a:gdLst/>
            <a:ahLst/>
            <a:cxnLst/>
            <a:rect l="l" t="t" r="r" b="b"/>
            <a:pathLst>
              <a:path w="6223115" h="8802142">
                <a:moveTo>
                  <a:pt x="0" y="0"/>
                </a:moveTo>
                <a:lnTo>
                  <a:pt x="6223115" y="0"/>
                </a:lnTo>
                <a:lnTo>
                  <a:pt x="6223115" y="8802142"/>
                </a:lnTo>
                <a:lnTo>
                  <a:pt x="0" y="8802142"/>
                </a:lnTo>
                <a:lnTo>
                  <a:pt x="0" y="0"/>
                </a:lnTo>
                <a:close/>
              </a:path>
            </a:pathLst>
          </a:custGeom>
          <a:blipFill>
            <a:blip r:embed="rId2"/>
            <a:stretch>
              <a:fillRect/>
            </a:stretch>
          </a:blipFill>
        </p:spPr>
        <p:txBody>
          <a:bodyPr/>
          <a:lstStyle/>
          <a:p>
            <a:endParaRPr lang="en-AU"/>
          </a:p>
        </p:txBody>
      </p:sp>
      <p:sp>
        <p:nvSpPr>
          <p:cNvPr id="5" name="TextBox 5"/>
          <p:cNvSpPr txBox="1"/>
          <p:nvPr/>
        </p:nvSpPr>
        <p:spPr>
          <a:xfrm>
            <a:off x="606669" y="332256"/>
            <a:ext cx="9899716" cy="2468005"/>
          </a:xfrm>
          <a:prstGeom prst="rect">
            <a:avLst/>
          </a:prstGeom>
        </p:spPr>
        <p:txBody>
          <a:bodyPr lIns="0" tIns="0" rIns="0" bIns="0" rtlCol="0" anchor="t">
            <a:spAutoFit/>
          </a:bodyPr>
          <a:lstStyle/>
          <a:p>
            <a:pPr algn="l">
              <a:lnSpc>
                <a:spcPts val="9912"/>
              </a:lnSpc>
            </a:pPr>
            <a:r>
              <a:rPr lang="en-US" sz="7080" b="1">
                <a:solidFill>
                  <a:srgbClr val="FFFFFF"/>
                </a:solidFill>
                <a:latin typeface="Montserrat Bold"/>
                <a:ea typeface="Montserrat Bold"/>
                <a:cs typeface="Montserrat Bold"/>
                <a:sym typeface="Montserrat Bold"/>
              </a:rPr>
              <a:t>Stakeholder Consultation</a:t>
            </a:r>
          </a:p>
        </p:txBody>
      </p:sp>
      <p:sp>
        <p:nvSpPr>
          <p:cNvPr id="6" name="TextBox 6"/>
          <p:cNvSpPr txBox="1"/>
          <p:nvPr/>
        </p:nvSpPr>
        <p:spPr>
          <a:xfrm>
            <a:off x="606669" y="4441224"/>
            <a:ext cx="8421678" cy="3971858"/>
          </a:xfrm>
          <a:prstGeom prst="rect">
            <a:avLst/>
          </a:prstGeom>
        </p:spPr>
        <p:txBody>
          <a:bodyPr lIns="0" tIns="0" rIns="0" bIns="0" rtlCol="0" anchor="t">
            <a:spAutoFit/>
          </a:bodyPr>
          <a:lstStyle/>
          <a:p>
            <a:pPr algn="l">
              <a:lnSpc>
                <a:spcPts val="3179"/>
              </a:lnSpc>
            </a:pPr>
            <a:r>
              <a:rPr lang="en-US" sz="2270">
                <a:solidFill>
                  <a:srgbClr val="FFFFFF"/>
                </a:solidFill>
                <a:latin typeface="Montserrat"/>
                <a:ea typeface="Montserrat"/>
                <a:cs typeface="Montserrat"/>
                <a:sym typeface="Montserrat"/>
              </a:rPr>
              <a:t>We surveyed stakeholders to get their input.</a:t>
            </a:r>
          </a:p>
          <a:p>
            <a:pPr algn="l">
              <a:lnSpc>
                <a:spcPts val="3179"/>
              </a:lnSpc>
            </a:pPr>
            <a:r>
              <a:rPr lang="en-US" sz="2270">
                <a:solidFill>
                  <a:srgbClr val="FFFFFF"/>
                </a:solidFill>
                <a:latin typeface="Montserrat"/>
                <a:ea typeface="Montserrat"/>
                <a:cs typeface="Montserrat"/>
                <a:sym typeface="Montserrat"/>
              </a:rPr>
              <a:t>The online survey took about 2 minutes to complete. The same questions will be used to check in with stakeholders after the program is launched and running for 3 months, to understand the impact of the program. </a:t>
            </a:r>
          </a:p>
          <a:p>
            <a:pPr algn="l">
              <a:lnSpc>
                <a:spcPts val="3179"/>
              </a:lnSpc>
            </a:pPr>
            <a:endParaRPr lang="en-US" sz="2270">
              <a:solidFill>
                <a:srgbClr val="FFFFFF"/>
              </a:solidFill>
              <a:latin typeface="Montserrat"/>
              <a:ea typeface="Montserrat"/>
              <a:cs typeface="Montserrat"/>
              <a:sym typeface="Montserrat"/>
            </a:endParaRPr>
          </a:p>
          <a:p>
            <a:pPr algn="l">
              <a:lnSpc>
                <a:spcPts val="3179"/>
              </a:lnSpc>
            </a:pPr>
            <a:r>
              <a:rPr lang="en-US" sz="2270">
                <a:solidFill>
                  <a:srgbClr val="FFFFFF"/>
                </a:solidFill>
                <a:latin typeface="Montserrat"/>
                <a:ea typeface="Montserrat"/>
                <a:cs typeface="Montserrat"/>
                <a:sym typeface="Montserrat"/>
              </a:rPr>
              <a:t>We will be looking for an uplift in overall confidence and resource knowledge. We will also be looking for an uplift in perceptions on how workplaces manage psychosocial risk.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4145" y="9719678"/>
            <a:ext cx="20443391" cy="0"/>
          </a:xfrm>
          <a:prstGeom prst="line">
            <a:avLst/>
          </a:prstGeom>
          <a:ln w="28575" cap="flat">
            <a:solidFill>
              <a:srgbClr val="2254C5"/>
            </a:solidFill>
            <a:prstDash val="solid"/>
            <a:headEnd type="none" w="sm" len="sm"/>
            <a:tailEnd type="none" w="sm" len="sm"/>
          </a:ln>
        </p:spPr>
        <p:txBody>
          <a:bodyPr/>
          <a:lstStyle/>
          <a:p>
            <a:endParaRPr lang="en-AU"/>
          </a:p>
        </p:txBody>
      </p:sp>
      <p:sp>
        <p:nvSpPr>
          <p:cNvPr id="3" name="Freeform 3"/>
          <p:cNvSpPr/>
          <p:nvPr/>
        </p:nvSpPr>
        <p:spPr>
          <a:xfrm>
            <a:off x="8756095" y="342619"/>
            <a:ext cx="6629581" cy="9377059"/>
          </a:xfrm>
          <a:custGeom>
            <a:avLst/>
            <a:gdLst/>
            <a:ahLst/>
            <a:cxnLst/>
            <a:rect l="l" t="t" r="r" b="b"/>
            <a:pathLst>
              <a:path w="6629581" h="9377059">
                <a:moveTo>
                  <a:pt x="0" y="0"/>
                </a:moveTo>
                <a:lnTo>
                  <a:pt x="6629580" y="0"/>
                </a:lnTo>
                <a:lnTo>
                  <a:pt x="6629580" y="9377059"/>
                </a:lnTo>
                <a:lnTo>
                  <a:pt x="0" y="9377059"/>
                </a:lnTo>
                <a:lnTo>
                  <a:pt x="0" y="0"/>
                </a:lnTo>
                <a:close/>
              </a:path>
            </a:pathLst>
          </a:custGeom>
          <a:blipFill>
            <a:blip r:embed="rId2"/>
            <a:stretch>
              <a:fillRect/>
            </a:stretch>
          </a:blipFill>
        </p:spPr>
        <p:txBody>
          <a:bodyPr/>
          <a:lstStyle/>
          <a:p>
            <a:endParaRPr lang="en-AU"/>
          </a:p>
        </p:txBody>
      </p:sp>
      <p:sp>
        <p:nvSpPr>
          <p:cNvPr id="4" name="Freeform 4"/>
          <p:cNvSpPr/>
          <p:nvPr/>
        </p:nvSpPr>
        <p:spPr>
          <a:xfrm>
            <a:off x="308169" y="4931381"/>
            <a:ext cx="6930570" cy="4556849"/>
          </a:xfrm>
          <a:custGeom>
            <a:avLst/>
            <a:gdLst/>
            <a:ahLst/>
            <a:cxnLst/>
            <a:rect l="l" t="t" r="r" b="b"/>
            <a:pathLst>
              <a:path w="6930570" h="4556849">
                <a:moveTo>
                  <a:pt x="0" y="0"/>
                </a:moveTo>
                <a:lnTo>
                  <a:pt x="6930569" y="0"/>
                </a:lnTo>
                <a:lnTo>
                  <a:pt x="6930569" y="4556849"/>
                </a:lnTo>
                <a:lnTo>
                  <a:pt x="0" y="45568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AU"/>
          </a:p>
        </p:txBody>
      </p:sp>
      <p:sp>
        <p:nvSpPr>
          <p:cNvPr id="5" name="Freeform 5"/>
          <p:cNvSpPr/>
          <p:nvPr/>
        </p:nvSpPr>
        <p:spPr>
          <a:xfrm>
            <a:off x="479658" y="499020"/>
            <a:ext cx="6884835" cy="4251386"/>
          </a:xfrm>
          <a:custGeom>
            <a:avLst/>
            <a:gdLst/>
            <a:ahLst/>
            <a:cxnLst/>
            <a:rect l="l" t="t" r="r" b="b"/>
            <a:pathLst>
              <a:path w="6884835" h="4251386">
                <a:moveTo>
                  <a:pt x="0" y="0"/>
                </a:moveTo>
                <a:lnTo>
                  <a:pt x="6884835" y="0"/>
                </a:lnTo>
                <a:lnTo>
                  <a:pt x="6884835" y="4251386"/>
                </a:lnTo>
                <a:lnTo>
                  <a:pt x="0" y="4251386"/>
                </a:lnTo>
                <a:lnTo>
                  <a:pt x="0" y="0"/>
                </a:lnTo>
                <a:close/>
              </a:path>
            </a:pathLst>
          </a:custGeom>
          <a:blipFill>
            <a:blip r:embed="rId4">
              <a:alphaModFix amt="17000"/>
            </a:blip>
            <a:stretch>
              <a:fillRect/>
            </a:stretch>
          </a:blipFill>
          <a:ln w="38100" cap="sq">
            <a:solidFill>
              <a:srgbClr val="FBB040">
                <a:alpha val="16863"/>
              </a:srgbClr>
            </a:solidFill>
            <a:prstDash val="sysDot"/>
            <a:miter/>
          </a:ln>
        </p:spPr>
        <p:txBody>
          <a:bodyPr/>
          <a:lstStyle/>
          <a:p>
            <a:endParaRPr lang="en-AU"/>
          </a:p>
        </p:txBody>
      </p:sp>
      <p:sp>
        <p:nvSpPr>
          <p:cNvPr id="6" name="TextBox 6"/>
          <p:cNvSpPr txBox="1"/>
          <p:nvPr/>
        </p:nvSpPr>
        <p:spPr>
          <a:xfrm>
            <a:off x="527722" y="1400901"/>
            <a:ext cx="6384007" cy="1939804"/>
          </a:xfrm>
          <a:prstGeom prst="rect">
            <a:avLst/>
          </a:prstGeom>
        </p:spPr>
        <p:txBody>
          <a:bodyPr lIns="0" tIns="0" rIns="0" bIns="0" rtlCol="0" anchor="t">
            <a:spAutoFit/>
          </a:bodyPr>
          <a:lstStyle/>
          <a:p>
            <a:pPr algn="ctr">
              <a:lnSpc>
                <a:spcPts val="3864"/>
              </a:lnSpc>
              <a:spcBef>
                <a:spcPct val="0"/>
              </a:spcBef>
            </a:pPr>
            <a:r>
              <a:rPr lang="en-US" sz="2760">
                <a:solidFill>
                  <a:srgbClr val="2254C5"/>
                </a:solidFill>
                <a:latin typeface="Bloc"/>
                <a:ea typeface="Bloc"/>
                <a:cs typeface="Bloc"/>
                <a:sym typeface="Bloc"/>
              </a:rPr>
              <a:t>Evaluation and review are recommended, to assess the quality and effectiveness of the campaign, by focussing on these recommended indicators of success:</a:t>
            </a:r>
          </a:p>
        </p:txBody>
      </p:sp>
      <p:sp>
        <p:nvSpPr>
          <p:cNvPr id="7" name="TextBox 7"/>
          <p:cNvSpPr txBox="1"/>
          <p:nvPr/>
        </p:nvSpPr>
        <p:spPr>
          <a:xfrm>
            <a:off x="490511" y="5079223"/>
            <a:ext cx="1251134" cy="372758"/>
          </a:xfrm>
          <a:prstGeom prst="rect">
            <a:avLst/>
          </a:prstGeom>
        </p:spPr>
        <p:txBody>
          <a:bodyPr lIns="0" tIns="0" rIns="0" bIns="0" rtlCol="0" anchor="t">
            <a:spAutoFit/>
          </a:bodyPr>
          <a:lstStyle/>
          <a:p>
            <a:pPr marL="0" lvl="0" indent="0" algn="ctr">
              <a:lnSpc>
                <a:spcPts val="3080"/>
              </a:lnSpc>
              <a:spcBef>
                <a:spcPct val="0"/>
              </a:spcBef>
            </a:pPr>
            <a:r>
              <a:rPr lang="en-US" sz="2200" b="1">
                <a:solidFill>
                  <a:srgbClr val="000000"/>
                </a:solidFill>
                <a:latin typeface="Canva Sans Bold"/>
                <a:ea typeface="Canva Sans Bold"/>
                <a:cs typeface="Canva Sans Bold"/>
                <a:sym typeface="Canva Sans Bold"/>
              </a:rPr>
              <a:t>Compare</a:t>
            </a:r>
          </a:p>
        </p:txBody>
      </p:sp>
      <p:sp>
        <p:nvSpPr>
          <p:cNvPr id="8" name="TextBox 8"/>
          <p:cNvSpPr txBox="1"/>
          <p:nvPr/>
        </p:nvSpPr>
        <p:spPr>
          <a:xfrm>
            <a:off x="2370063" y="4885384"/>
            <a:ext cx="4541665" cy="746864"/>
          </a:xfrm>
          <a:prstGeom prst="rect">
            <a:avLst/>
          </a:prstGeom>
        </p:spPr>
        <p:txBody>
          <a:bodyPr lIns="0" tIns="0" rIns="0" bIns="0" rtlCol="0" anchor="t">
            <a:spAutoFit/>
          </a:bodyPr>
          <a:lstStyle/>
          <a:p>
            <a:pPr algn="ctr">
              <a:lnSpc>
                <a:spcPts val="2939"/>
              </a:lnSpc>
              <a:spcBef>
                <a:spcPct val="0"/>
              </a:spcBef>
            </a:pPr>
            <a:r>
              <a:rPr lang="en-US" sz="2099">
                <a:solidFill>
                  <a:srgbClr val="000000"/>
                </a:solidFill>
                <a:latin typeface="Bloc"/>
                <a:ea typeface="Bloc"/>
                <a:cs typeface="Bloc"/>
                <a:sym typeface="Bloc"/>
              </a:rPr>
              <a:t>Pre and post survey results as a measure of confidence with mental health topics</a:t>
            </a:r>
          </a:p>
        </p:txBody>
      </p:sp>
      <p:sp>
        <p:nvSpPr>
          <p:cNvPr id="9" name="TextBox 9"/>
          <p:cNvSpPr txBox="1"/>
          <p:nvPr/>
        </p:nvSpPr>
        <p:spPr>
          <a:xfrm>
            <a:off x="479658" y="6082728"/>
            <a:ext cx="1341824" cy="372758"/>
          </a:xfrm>
          <a:prstGeom prst="rect">
            <a:avLst/>
          </a:prstGeom>
        </p:spPr>
        <p:txBody>
          <a:bodyPr lIns="0" tIns="0" rIns="0" bIns="0" rtlCol="0" anchor="t">
            <a:spAutoFit/>
          </a:bodyPr>
          <a:lstStyle/>
          <a:p>
            <a:pPr algn="l">
              <a:lnSpc>
                <a:spcPts val="3079"/>
              </a:lnSpc>
            </a:pPr>
            <a:r>
              <a:rPr lang="en-US" sz="2199" b="1">
                <a:solidFill>
                  <a:srgbClr val="000000"/>
                </a:solidFill>
                <a:latin typeface="Canva Sans Bold"/>
                <a:ea typeface="Canva Sans Bold"/>
                <a:cs typeface="Canva Sans Bold"/>
                <a:sym typeface="Canva Sans Bold"/>
              </a:rPr>
              <a:t>Feedback</a:t>
            </a:r>
          </a:p>
        </p:txBody>
      </p:sp>
      <p:sp>
        <p:nvSpPr>
          <p:cNvPr id="10" name="TextBox 10"/>
          <p:cNvSpPr txBox="1"/>
          <p:nvPr/>
        </p:nvSpPr>
        <p:spPr>
          <a:xfrm>
            <a:off x="680801" y="7004376"/>
            <a:ext cx="695799" cy="372758"/>
          </a:xfrm>
          <a:prstGeom prst="rect">
            <a:avLst/>
          </a:prstGeom>
        </p:spPr>
        <p:txBody>
          <a:bodyPr lIns="0" tIns="0" rIns="0" bIns="0" rtlCol="0" anchor="t">
            <a:spAutoFit/>
          </a:bodyPr>
          <a:lstStyle/>
          <a:p>
            <a:pPr marL="0" lvl="0" indent="0" algn="l">
              <a:lnSpc>
                <a:spcPts val="3079"/>
              </a:lnSpc>
              <a:spcBef>
                <a:spcPct val="0"/>
              </a:spcBef>
            </a:pPr>
            <a:r>
              <a:rPr lang="en-US" sz="2199" b="1">
                <a:solidFill>
                  <a:srgbClr val="000000"/>
                </a:solidFill>
                <a:latin typeface="Canva Sans Bold"/>
                <a:ea typeface="Canva Sans Bold"/>
                <a:cs typeface="Canva Sans Bold"/>
                <a:sym typeface="Canva Sans Bold"/>
              </a:rPr>
              <a:t>Likes</a:t>
            </a:r>
          </a:p>
        </p:txBody>
      </p:sp>
      <p:sp>
        <p:nvSpPr>
          <p:cNvPr id="11" name="TextBox 11"/>
          <p:cNvSpPr txBox="1"/>
          <p:nvPr/>
        </p:nvSpPr>
        <p:spPr>
          <a:xfrm>
            <a:off x="684151" y="7936517"/>
            <a:ext cx="556748" cy="372758"/>
          </a:xfrm>
          <a:prstGeom prst="rect">
            <a:avLst/>
          </a:prstGeom>
        </p:spPr>
        <p:txBody>
          <a:bodyPr lIns="0" tIns="0" rIns="0" bIns="0" rtlCol="0" anchor="t">
            <a:spAutoFit/>
          </a:bodyPr>
          <a:lstStyle/>
          <a:p>
            <a:pPr marL="0" lvl="0" indent="0" algn="ctr">
              <a:lnSpc>
                <a:spcPts val="3079"/>
              </a:lnSpc>
              <a:spcBef>
                <a:spcPct val="0"/>
              </a:spcBef>
            </a:pPr>
            <a:r>
              <a:rPr lang="en-US" sz="2199" b="1">
                <a:solidFill>
                  <a:srgbClr val="000000"/>
                </a:solidFill>
                <a:latin typeface="Canva Sans Bold"/>
                <a:ea typeface="Canva Sans Bold"/>
                <a:cs typeface="Canva Sans Bold"/>
                <a:sym typeface="Canva Sans Bold"/>
              </a:rPr>
              <a:t>Hits</a:t>
            </a:r>
          </a:p>
        </p:txBody>
      </p:sp>
      <p:sp>
        <p:nvSpPr>
          <p:cNvPr id="12" name="TextBox 12"/>
          <p:cNvSpPr txBox="1"/>
          <p:nvPr/>
        </p:nvSpPr>
        <p:spPr>
          <a:xfrm>
            <a:off x="686215" y="8905606"/>
            <a:ext cx="928709" cy="372758"/>
          </a:xfrm>
          <a:prstGeom prst="rect">
            <a:avLst/>
          </a:prstGeom>
        </p:spPr>
        <p:txBody>
          <a:bodyPr lIns="0" tIns="0" rIns="0" bIns="0" rtlCol="0" anchor="t">
            <a:spAutoFit/>
          </a:bodyPr>
          <a:lstStyle/>
          <a:p>
            <a:pPr marL="0" lvl="0" indent="0" algn="ctr">
              <a:lnSpc>
                <a:spcPts val="3079"/>
              </a:lnSpc>
              <a:spcBef>
                <a:spcPct val="0"/>
              </a:spcBef>
            </a:pPr>
            <a:r>
              <a:rPr lang="en-US" sz="2199" b="1">
                <a:solidFill>
                  <a:srgbClr val="000000"/>
                </a:solidFill>
                <a:latin typeface="Canva Sans Bold"/>
                <a:ea typeface="Canva Sans Bold"/>
                <a:cs typeface="Canva Sans Bold"/>
                <a:sym typeface="Canva Sans Bold"/>
              </a:rPr>
              <a:t>Events</a:t>
            </a:r>
          </a:p>
        </p:txBody>
      </p:sp>
      <p:sp>
        <p:nvSpPr>
          <p:cNvPr id="13" name="TextBox 13"/>
          <p:cNvSpPr txBox="1"/>
          <p:nvPr/>
        </p:nvSpPr>
        <p:spPr>
          <a:xfrm>
            <a:off x="2608686" y="6063678"/>
            <a:ext cx="4064420" cy="391808"/>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0000"/>
                </a:solidFill>
                <a:latin typeface="Bloc"/>
                <a:ea typeface="Bloc"/>
                <a:cs typeface="Bloc"/>
                <a:sym typeface="Bloc"/>
              </a:rPr>
              <a:t>Qualitative feedback on the program </a:t>
            </a:r>
          </a:p>
        </p:txBody>
      </p:sp>
      <p:sp>
        <p:nvSpPr>
          <p:cNvPr id="14" name="TextBox 14"/>
          <p:cNvSpPr txBox="1"/>
          <p:nvPr/>
        </p:nvSpPr>
        <p:spPr>
          <a:xfrm>
            <a:off x="2304038" y="6818010"/>
            <a:ext cx="4357227" cy="782346"/>
          </a:xfrm>
          <a:prstGeom prst="rect">
            <a:avLst/>
          </a:prstGeom>
        </p:spPr>
        <p:txBody>
          <a:bodyPr lIns="0" tIns="0" rIns="0" bIns="0" rtlCol="0" anchor="t">
            <a:spAutoFit/>
          </a:bodyPr>
          <a:lstStyle/>
          <a:p>
            <a:pPr algn="ctr">
              <a:lnSpc>
                <a:spcPts val="3079"/>
              </a:lnSpc>
            </a:pPr>
            <a:r>
              <a:rPr lang="en-US" sz="2199">
                <a:solidFill>
                  <a:srgbClr val="000000"/>
                </a:solidFill>
                <a:latin typeface="Bloc"/>
                <a:ea typeface="Bloc"/>
                <a:cs typeface="Bloc"/>
                <a:sym typeface="Bloc"/>
              </a:rPr>
              <a:t>Posts on social media likes and comments</a:t>
            </a:r>
          </a:p>
        </p:txBody>
      </p:sp>
      <p:sp>
        <p:nvSpPr>
          <p:cNvPr id="15" name="TextBox 15"/>
          <p:cNvSpPr txBox="1"/>
          <p:nvPr/>
        </p:nvSpPr>
        <p:spPr>
          <a:xfrm>
            <a:off x="2304038" y="7722198"/>
            <a:ext cx="4746467" cy="782346"/>
          </a:xfrm>
          <a:prstGeom prst="rect">
            <a:avLst/>
          </a:prstGeom>
        </p:spPr>
        <p:txBody>
          <a:bodyPr lIns="0" tIns="0" rIns="0" bIns="0" rtlCol="0" anchor="t">
            <a:spAutoFit/>
          </a:bodyPr>
          <a:lstStyle/>
          <a:p>
            <a:pPr marL="0" lvl="0" indent="0" algn="ctr">
              <a:lnSpc>
                <a:spcPts val="3079"/>
              </a:lnSpc>
              <a:spcBef>
                <a:spcPct val="0"/>
              </a:spcBef>
            </a:pPr>
            <a:r>
              <a:rPr lang="en-US" sz="2199">
                <a:solidFill>
                  <a:srgbClr val="000000"/>
                </a:solidFill>
                <a:latin typeface="Bloc"/>
                <a:ea typeface="Bloc"/>
                <a:cs typeface="Bloc"/>
                <a:sym typeface="Bloc"/>
              </a:rPr>
              <a:t>Traffic count visiting website - compared to usual traffic</a:t>
            </a:r>
          </a:p>
        </p:txBody>
      </p:sp>
      <p:sp>
        <p:nvSpPr>
          <p:cNvPr id="16" name="TextBox 16"/>
          <p:cNvSpPr txBox="1"/>
          <p:nvPr/>
        </p:nvSpPr>
        <p:spPr>
          <a:xfrm>
            <a:off x="2577563" y="8685219"/>
            <a:ext cx="4615442" cy="782346"/>
          </a:xfrm>
          <a:prstGeom prst="rect">
            <a:avLst/>
          </a:prstGeom>
        </p:spPr>
        <p:txBody>
          <a:bodyPr lIns="0" tIns="0" rIns="0" bIns="0" rtlCol="0" anchor="t">
            <a:spAutoFit/>
          </a:bodyPr>
          <a:lstStyle/>
          <a:p>
            <a:pPr marL="0" lvl="0" indent="0" algn="l">
              <a:lnSpc>
                <a:spcPts val="3079"/>
              </a:lnSpc>
              <a:spcBef>
                <a:spcPct val="0"/>
              </a:spcBef>
            </a:pPr>
            <a:r>
              <a:rPr lang="en-US" sz="2199">
                <a:solidFill>
                  <a:srgbClr val="000000"/>
                </a:solidFill>
                <a:latin typeface="Bloc"/>
                <a:ea typeface="Bloc"/>
                <a:cs typeface="Bloc"/>
                <a:sym typeface="Bloc"/>
              </a:rPr>
              <a:t>Attendees and participation Events and  use of Toolbox Talk.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4145" y="9719678"/>
            <a:ext cx="20443391" cy="0"/>
          </a:xfrm>
          <a:prstGeom prst="line">
            <a:avLst/>
          </a:prstGeom>
          <a:ln w="28575" cap="flat">
            <a:solidFill>
              <a:srgbClr val="2254C5"/>
            </a:solidFill>
            <a:prstDash val="solid"/>
            <a:headEnd type="none" w="sm" len="sm"/>
            <a:tailEnd type="none" w="sm" len="sm"/>
          </a:ln>
        </p:spPr>
        <p:txBody>
          <a:bodyPr/>
          <a:lstStyle/>
          <a:p>
            <a:endParaRPr lang="en-AU"/>
          </a:p>
        </p:txBody>
      </p:sp>
      <p:sp>
        <p:nvSpPr>
          <p:cNvPr id="3" name="AutoShape 3"/>
          <p:cNvSpPr/>
          <p:nvPr/>
        </p:nvSpPr>
        <p:spPr>
          <a:xfrm flipV="1">
            <a:off x="11850061" y="793106"/>
            <a:ext cx="6923190" cy="0"/>
          </a:xfrm>
          <a:prstGeom prst="line">
            <a:avLst/>
          </a:prstGeom>
          <a:ln w="28575" cap="flat">
            <a:solidFill>
              <a:srgbClr val="2254C5"/>
            </a:solidFill>
            <a:prstDash val="solid"/>
            <a:headEnd type="none" w="sm" len="sm"/>
            <a:tailEnd type="none" w="sm" len="sm"/>
          </a:ln>
        </p:spPr>
        <p:txBody>
          <a:bodyPr/>
          <a:lstStyle/>
          <a:p>
            <a:endParaRPr lang="en-AU"/>
          </a:p>
        </p:txBody>
      </p:sp>
      <p:sp>
        <p:nvSpPr>
          <p:cNvPr id="4" name="Freeform 4"/>
          <p:cNvSpPr/>
          <p:nvPr/>
        </p:nvSpPr>
        <p:spPr>
          <a:xfrm>
            <a:off x="10756212" y="1478893"/>
            <a:ext cx="5378389" cy="7607339"/>
          </a:xfrm>
          <a:custGeom>
            <a:avLst/>
            <a:gdLst/>
            <a:ahLst/>
            <a:cxnLst/>
            <a:rect l="l" t="t" r="r" b="b"/>
            <a:pathLst>
              <a:path w="5378389" h="7607339">
                <a:moveTo>
                  <a:pt x="0" y="0"/>
                </a:moveTo>
                <a:lnTo>
                  <a:pt x="5378389" y="0"/>
                </a:lnTo>
                <a:lnTo>
                  <a:pt x="5378389" y="7607339"/>
                </a:lnTo>
                <a:lnTo>
                  <a:pt x="0" y="7607339"/>
                </a:lnTo>
                <a:lnTo>
                  <a:pt x="0" y="0"/>
                </a:lnTo>
                <a:close/>
              </a:path>
            </a:pathLst>
          </a:custGeom>
          <a:blipFill>
            <a:blip r:embed="rId2"/>
            <a:stretch>
              <a:fillRect/>
            </a:stretch>
          </a:blipFill>
        </p:spPr>
        <p:txBody>
          <a:bodyPr/>
          <a:lstStyle/>
          <a:p>
            <a:endParaRPr lang="en-AU"/>
          </a:p>
        </p:txBody>
      </p:sp>
      <p:sp>
        <p:nvSpPr>
          <p:cNvPr id="5" name="TextBox 5"/>
          <p:cNvSpPr txBox="1"/>
          <p:nvPr/>
        </p:nvSpPr>
        <p:spPr>
          <a:xfrm>
            <a:off x="1371235" y="1336018"/>
            <a:ext cx="9830946" cy="1262181"/>
          </a:xfrm>
          <a:prstGeom prst="rect">
            <a:avLst/>
          </a:prstGeom>
        </p:spPr>
        <p:txBody>
          <a:bodyPr lIns="0" tIns="0" rIns="0" bIns="0" rtlCol="0" anchor="t">
            <a:spAutoFit/>
          </a:bodyPr>
          <a:lstStyle/>
          <a:p>
            <a:pPr algn="l">
              <a:lnSpc>
                <a:spcPts val="10318"/>
              </a:lnSpc>
            </a:pPr>
            <a:r>
              <a:rPr lang="en-US" sz="7370" b="1">
                <a:solidFill>
                  <a:srgbClr val="2254C5"/>
                </a:solidFill>
                <a:latin typeface="Montserrat Bold"/>
                <a:ea typeface="Montserrat Bold"/>
                <a:cs typeface="Montserrat Bold"/>
                <a:sym typeface="Montserrat Bold"/>
              </a:rPr>
              <a:t>Summary:</a:t>
            </a:r>
          </a:p>
        </p:txBody>
      </p:sp>
      <p:sp>
        <p:nvSpPr>
          <p:cNvPr id="6" name="TextBox 6"/>
          <p:cNvSpPr txBox="1"/>
          <p:nvPr/>
        </p:nvSpPr>
        <p:spPr>
          <a:xfrm>
            <a:off x="723433" y="2388660"/>
            <a:ext cx="7866971" cy="6869640"/>
          </a:xfrm>
          <a:prstGeom prst="rect">
            <a:avLst/>
          </a:prstGeom>
        </p:spPr>
        <p:txBody>
          <a:bodyPr lIns="0" tIns="0" rIns="0" bIns="0" rtlCol="0" anchor="t">
            <a:spAutoFit/>
          </a:bodyPr>
          <a:lstStyle/>
          <a:p>
            <a:pPr algn="l">
              <a:lnSpc>
                <a:spcPts val="3011"/>
              </a:lnSpc>
              <a:spcBef>
                <a:spcPct val="0"/>
              </a:spcBef>
            </a:pPr>
            <a:endParaRPr/>
          </a:p>
          <a:p>
            <a:pPr algn="l">
              <a:lnSpc>
                <a:spcPts val="3011"/>
              </a:lnSpc>
              <a:spcBef>
                <a:spcPct val="0"/>
              </a:spcBef>
            </a:pPr>
            <a:r>
              <a:rPr lang="en-US" sz="2151">
                <a:solidFill>
                  <a:srgbClr val="2254C5"/>
                </a:solidFill>
                <a:latin typeface="Bloc"/>
                <a:ea typeface="Bloc"/>
                <a:cs typeface="Bloc"/>
                <a:sym typeface="Bloc"/>
              </a:rPr>
              <a:t>Mental health skills, knowledge and access to resources are vitally important in today’s construction workforce, where safety and injury prevention are top of mind. They are also key to risk management in this highly regulated space. </a:t>
            </a:r>
          </a:p>
          <a:p>
            <a:pPr algn="l">
              <a:lnSpc>
                <a:spcPts val="3011"/>
              </a:lnSpc>
              <a:spcBef>
                <a:spcPct val="0"/>
              </a:spcBef>
            </a:pPr>
            <a:endParaRPr lang="en-US" sz="2151">
              <a:solidFill>
                <a:srgbClr val="2254C5"/>
              </a:solidFill>
              <a:latin typeface="Bloc"/>
              <a:ea typeface="Bloc"/>
              <a:cs typeface="Bloc"/>
              <a:sym typeface="Bloc"/>
            </a:endParaRPr>
          </a:p>
          <a:p>
            <a:pPr algn="l">
              <a:lnSpc>
                <a:spcPts val="3011"/>
              </a:lnSpc>
              <a:spcBef>
                <a:spcPct val="0"/>
              </a:spcBef>
            </a:pPr>
            <a:r>
              <a:rPr lang="en-US" sz="2151">
                <a:solidFill>
                  <a:srgbClr val="2254C5"/>
                </a:solidFill>
                <a:latin typeface="Bloc"/>
                <a:ea typeface="Bloc"/>
                <a:cs typeface="Bloc"/>
                <a:sym typeface="Bloc"/>
              </a:rPr>
              <a:t>The “Get the Pressure Down for Mental Health” program will enable businesses and employees to access free resources in digital or paper formats that put Mental Health at Work front of mind. The launch of the program is World Plumbing Day on March 11, 2026. This resource is intended as a starting point for engagement in mental health conversations at work.</a:t>
            </a:r>
          </a:p>
          <a:p>
            <a:pPr algn="l">
              <a:lnSpc>
                <a:spcPts val="3011"/>
              </a:lnSpc>
              <a:spcBef>
                <a:spcPct val="0"/>
              </a:spcBef>
            </a:pPr>
            <a:endParaRPr lang="en-US" sz="2151">
              <a:solidFill>
                <a:srgbClr val="2254C5"/>
              </a:solidFill>
              <a:latin typeface="Bloc"/>
              <a:ea typeface="Bloc"/>
              <a:cs typeface="Bloc"/>
              <a:sym typeface="Bloc"/>
            </a:endParaRPr>
          </a:p>
          <a:p>
            <a:pPr algn="l">
              <a:lnSpc>
                <a:spcPts val="3011"/>
              </a:lnSpc>
              <a:spcBef>
                <a:spcPct val="0"/>
              </a:spcBef>
            </a:pPr>
            <a:r>
              <a:rPr lang="en-US" sz="2151">
                <a:solidFill>
                  <a:srgbClr val="2254C5"/>
                </a:solidFill>
                <a:latin typeface="Bloc"/>
                <a:ea typeface="Bloc"/>
                <a:cs typeface="Bloc"/>
                <a:sym typeface="Bloc"/>
              </a:rPr>
              <a:t>Our stakeholder survey (business owners, plumbers, apprentices and other groups) and review of national and Tasmanian work health and safety data for the Construction workforce provided the basis for a focussed and evidence-informed program. </a:t>
            </a:r>
          </a:p>
          <a:p>
            <a:pPr algn="l">
              <a:lnSpc>
                <a:spcPts val="3011"/>
              </a:lnSpc>
              <a:spcBef>
                <a:spcPct val="0"/>
              </a:spcBef>
            </a:pPr>
            <a:endParaRPr lang="en-US" sz="2151">
              <a:solidFill>
                <a:srgbClr val="2254C5"/>
              </a:solidFill>
              <a:latin typeface="Bloc"/>
              <a:ea typeface="Bloc"/>
              <a:cs typeface="Bloc"/>
              <a:sym typeface="Blo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AutoShape 2"/>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AU"/>
          </a:p>
        </p:txBody>
      </p:sp>
      <p:sp>
        <p:nvSpPr>
          <p:cNvPr id="3" name="AutoShape 3"/>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AU"/>
          </a:p>
        </p:txBody>
      </p:sp>
      <p:sp>
        <p:nvSpPr>
          <p:cNvPr id="4" name="Freeform 4"/>
          <p:cNvSpPr/>
          <p:nvPr/>
        </p:nvSpPr>
        <p:spPr>
          <a:xfrm>
            <a:off x="1559177" y="7045466"/>
            <a:ext cx="5661950" cy="2491258"/>
          </a:xfrm>
          <a:custGeom>
            <a:avLst/>
            <a:gdLst/>
            <a:ahLst/>
            <a:cxnLst/>
            <a:rect l="l" t="t" r="r" b="b"/>
            <a:pathLst>
              <a:path w="5661950" h="2491258">
                <a:moveTo>
                  <a:pt x="0" y="0"/>
                </a:moveTo>
                <a:lnTo>
                  <a:pt x="5661949" y="0"/>
                </a:lnTo>
                <a:lnTo>
                  <a:pt x="5661949" y="2491258"/>
                </a:lnTo>
                <a:lnTo>
                  <a:pt x="0" y="2491258"/>
                </a:lnTo>
                <a:lnTo>
                  <a:pt x="0" y="0"/>
                </a:lnTo>
                <a:close/>
              </a:path>
            </a:pathLst>
          </a:custGeom>
          <a:blipFill>
            <a:blip r:embed="rId2"/>
            <a:stretch>
              <a:fillRect/>
            </a:stretch>
          </a:blipFill>
        </p:spPr>
        <p:txBody>
          <a:bodyPr/>
          <a:lstStyle/>
          <a:p>
            <a:endParaRPr lang="en-AU"/>
          </a:p>
        </p:txBody>
      </p:sp>
      <p:sp>
        <p:nvSpPr>
          <p:cNvPr id="5" name="Freeform 5"/>
          <p:cNvSpPr/>
          <p:nvPr/>
        </p:nvSpPr>
        <p:spPr>
          <a:xfrm>
            <a:off x="11660942" y="1028700"/>
            <a:ext cx="5818327" cy="8229600"/>
          </a:xfrm>
          <a:custGeom>
            <a:avLst/>
            <a:gdLst/>
            <a:ahLst/>
            <a:cxnLst/>
            <a:rect l="l" t="t" r="r" b="b"/>
            <a:pathLst>
              <a:path w="5818327" h="8229600">
                <a:moveTo>
                  <a:pt x="0" y="0"/>
                </a:moveTo>
                <a:lnTo>
                  <a:pt x="5818327" y="0"/>
                </a:lnTo>
                <a:lnTo>
                  <a:pt x="5818327" y="8229600"/>
                </a:lnTo>
                <a:lnTo>
                  <a:pt x="0" y="8229600"/>
                </a:lnTo>
                <a:lnTo>
                  <a:pt x="0" y="0"/>
                </a:lnTo>
                <a:close/>
              </a:path>
            </a:pathLst>
          </a:custGeom>
          <a:blipFill>
            <a:blip r:embed="rId3"/>
            <a:stretch>
              <a:fillRect/>
            </a:stretch>
          </a:blipFill>
        </p:spPr>
        <p:txBody>
          <a:bodyPr/>
          <a:lstStyle/>
          <a:p>
            <a:endParaRPr lang="en-AU"/>
          </a:p>
        </p:txBody>
      </p:sp>
      <p:sp>
        <p:nvSpPr>
          <p:cNvPr id="6" name="TextBox 6"/>
          <p:cNvSpPr txBox="1"/>
          <p:nvPr/>
        </p:nvSpPr>
        <p:spPr>
          <a:xfrm>
            <a:off x="542048" y="752475"/>
            <a:ext cx="13059340" cy="2488345"/>
          </a:xfrm>
          <a:prstGeom prst="rect">
            <a:avLst/>
          </a:prstGeom>
        </p:spPr>
        <p:txBody>
          <a:bodyPr lIns="0" tIns="0" rIns="0" bIns="0" rtlCol="0" anchor="t">
            <a:spAutoFit/>
          </a:bodyPr>
          <a:lstStyle/>
          <a:p>
            <a:pPr algn="l">
              <a:lnSpc>
                <a:spcPts val="20345"/>
              </a:lnSpc>
            </a:pPr>
            <a:r>
              <a:rPr lang="en-US" sz="14532" b="1">
                <a:solidFill>
                  <a:srgbClr val="FFFFFF"/>
                </a:solidFill>
                <a:latin typeface="Montserrat Bold"/>
                <a:ea typeface="Montserrat Bold"/>
                <a:cs typeface="Montserrat Bold"/>
                <a:sym typeface="Montserrat Bold"/>
              </a:rPr>
              <a:t>Thank You!</a:t>
            </a:r>
          </a:p>
        </p:txBody>
      </p:sp>
      <p:sp>
        <p:nvSpPr>
          <p:cNvPr id="7" name="TextBox 7"/>
          <p:cNvSpPr txBox="1"/>
          <p:nvPr/>
        </p:nvSpPr>
        <p:spPr>
          <a:xfrm>
            <a:off x="873227" y="3656493"/>
            <a:ext cx="7475482" cy="2148209"/>
          </a:xfrm>
          <a:prstGeom prst="rect">
            <a:avLst/>
          </a:prstGeom>
        </p:spPr>
        <p:txBody>
          <a:bodyPr lIns="0" tIns="0" rIns="0" bIns="0" rtlCol="0" anchor="t">
            <a:spAutoFit/>
          </a:bodyPr>
          <a:lstStyle/>
          <a:p>
            <a:pPr algn="l">
              <a:lnSpc>
                <a:spcPts val="3406"/>
              </a:lnSpc>
              <a:spcBef>
                <a:spcPct val="0"/>
              </a:spcBef>
            </a:pPr>
            <a:r>
              <a:rPr lang="en-US" sz="2433">
                <a:solidFill>
                  <a:srgbClr val="FFFFFF"/>
                </a:solidFill>
                <a:latin typeface="Bloc"/>
                <a:ea typeface="Bloc"/>
                <a:cs typeface="Bloc"/>
                <a:sym typeface="Bloc"/>
              </a:rPr>
              <a:t>MPATAS is putting it out there for mental health in the plumbing industry. We know that getting on-board with mental health at work saves lives. Please visit our website and check out our “Get the Pressure Down” Campaign and resources for your team. </a:t>
            </a:r>
          </a:p>
        </p:txBody>
      </p:sp>
      <p:sp>
        <p:nvSpPr>
          <p:cNvPr id="8" name="TextBox 8"/>
          <p:cNvSpPr txBox="1"/>
          <p:nvPr/>
        </p:nvSpPr>
        <p:spPr>
          <a:xfrm>
            <a:off x="1028700" y="5973154"/>
            <a:ext cx="6722903" cy="903645"/>
          </a:xfrm>
          <a:prstGeom prst="rect">
            <a:avLst/>
          </a:prstGeom>
        </p:spPr>
        <p:txBody>
          <a:bodyPr lIns="0" tIns="0" rIns="0" bIns="0" rtlCol="0" anchor="t">
            <a:spAutoFit/>
          </a:bodyPr>
          <a:lstStyle/>
          <a:p>
            <a:pPr marL="0" lvl="0" indent="0" algn="ctr">
              <a:lnSpc>
                <a:spcPts val="7419"/>
              </a:lnSpc>
              <a:spcBef>
                <a:spcPct val="0"/>
              </a:spcBef>
            </a:pPr>
            <a:r>
              <a:rPr lang="en-US" sz="5299">
                <a:solidFill>
                  <a:srgbClr val="FBB040"/>
                </a:solidFill>
                <a:latin typeface="Canva Sans"/>
                <a:ea typeface="Canva Sans"/>
                <a:cs typeface="Canva Sans"/>
                <a:sym typeface="Canva Sans"/>
              </a:rPr>
              <a:t>www.mpatas.com.au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804</Words>
  <Application>Microsoft Office PowerPoint</Application>
  <PresentationFormat>Custom</PresentationFormat>
  <Paragraphs>73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13, 2038</dc:title>
  <dc:creator>Fiona McCarthy</dc:creator>
  <cp:lastModifiedBy>Fiona McCarthy</cp:lastModifiedBy>
  <cp:revision>2</cp:revision>
  <dcterms:created xsi:type="dcterms:W3CDTF">2006-08-16T00:00:00Z</dcterms:created>
  <dcterms:modified xsi:type="dcterms:W3CDTF">2026-03-01T02:26:10Z</dcterms:modified>
  <dc:identifier>DAHAC1aZYjM</dc:identifier>
</cp:coreProperties>
</file>